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46"/>
  </p:notesMasterIdLst>
  <p:sldIdLst>
    <p:sldId id="256" r:id="rId2"/>
    <p:sldId id="270" r:id="rId3"/>
    <p:sldId id="257" r:id="rId4"/>
    <p:sldId id="271" r:id="rId5"/>
    <p:sldId id="272" r:id="rId6"/>
    <p:sldId id="280" r:id="rId7"/>
    <p:sldId id="259" r:id="rId8"/>
    <p:sldId id="260" r:id="rId9"/>
    <p:sldId id="261" r:id="rId10"/>
    <p:sldId id="288" r:id="rId11"/>
    <p:sldId id="283" r:id="rId12"/>
    <p:sldId id="287" r:id="rId13"/>
    <p:sldId id="284" r:id="rId14"/>
    <p:sldId id="307" r:id="rId15"/>
    <p:sldId id="285" r:id="rId16"/>
    <p:sldId id="273" r:id="rId17"/>
    <p:sldId id="292" r:id="rId18"/>
    <p:sldId id="293" r:id="rId19"/>
    <p:sldId id="274" r:id="rId20"/>
    <p:sldId id="263" r:id="rId21"/>
    <p:sldId id="264" r:id="rId22"/>
    <p:sldId id="290" r:id="rId23"/>
    <p:sldId id="289" r:id="rId24"/>
    <p:sldId id="291" r:id="rId25"/>
    <p:sldId id="277" r:id="rId26"/>
    <p:sldId id="298" r:id="rId27"/>
    <p:sldId id="295" r:id="rId28"/>
    <p:sldId id="296" r:id="rId29"/>
    <p:sldId id="297" r:id="rId30"/>
    <p:sldId id="300" r:id="rId31"/>
    <p:sldId id="299" r:id="rId32"/>
    <p:sldId id="306" r:id="rId33"/>
    <p:sldId id="301" r:id="rId34"/>
    <p:sldId id="302" r:id="rId35"/>
    <p:sldId id="303" r:id="rId36"/>
    <p:sldId id="278" r:id="rId37"/>
    <p:sldId id="279" r:id="rId38"/>
    <p:sldId id="304" r:id="rId39"/>
    <p:sldId id="275" r:id="rId40"/>
    <p:sldId id="276" r:id="rId41"/>
    <p:sldId id="282" r:id="rId42"/>
    <p:sldId id="281" r:id="rId43"/>
    <p:sldId id="305" r:id="rId44"/>
    <p:sldId id="286"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73"/>
    <p:restoredTop sz="94667"/>
  </p:normalViewPr>
  <p:slideViewPr>
    <p:cSldViewPr snapToGrid="0" snapToObjects="1">
      <p:cViewPr varScale="1">
        <p:scale>
          <a:sx n="110" d="100"/>
          <a:sy n="110" d="100"/>
        </p:scale>
        <p:origin x="1200" y="184"/>
      </p:cViewPr>
      <p:guideLst>
        <p:guide orient="horz" pos="2160"/>
        <p:guide pos="2880"/>
      </p:guideLst>
    </p:cSldViewPr>
  </p:slideViewPr>
  <p:notesTextViewPr>
    <p:cViewPr>
      <p:scale>
        <a:sx n="100" d="100"/>
        <a:sy n="100" d="100"/>
      </p:scale>
      <p:origin x="0" y="0"/>
    </p:cViewPr>
  </p:notesTextViewPr>
  <p:sorterViewPr>
    <p:cViewPr>
      <p:scale>
        <a:sx n="65" d="100"/>
        <a:sy n="6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91C2D6C-4012-E844-B830-22E20128248C}" type="datetimeFigureOut">
              <a:rPr lang="en-US" smtClean="0"/>
              <a:t>9/27/23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5D9F453-B3CB-B14E-9B05-F5943DAD3482}" type="slidenum">
              <a:rPr lang="en-US" smtClean="0"/>
              <a:t>‹#›</a:t>
            </a:fld>
            <a:endParaRPr lang="en-US"/>
          </a:p>
        </p:txBody>
      </p:sp>
    </p:spTree>
    <p:extLst>
      <p:ext uri="{BB962C8B-B14F-4D97-AF65-F5344CB8AC3E}">
        <p14:creationId xmlns:p14="http://schemas.microsoft.com/office/powerpoint/2010/main" val="40791087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D9F453-B3CB-B14E-9B05-F5943DAD3482}" type="slidenum">
              <a:rPr lang="en-US" smtClean="0"/>
              <a:t>11</a:t>
            </a:fld>
            <a:endParaRPr lang="en-US"/>
          </a:p>
        </p:txBody>
      </p:sp>
    </p:spTree>
    <p:extLst>
      <p:ext uri="{BB962C8B-B14F-4D97-AF65-F5344CB8AC3E}">
        <p14:creationId xmlns:p14="http://schemas.microsoft.com/office/powerpoint/2010/main" val="2286393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1B573-0976-C277-8B13-8C7AE6E6892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2868D38-6031-D46C-A92B-6E041EFE12A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E0D076B-BD7D-CD16-D173-E2A87B5C6932}"/>
              </a:ext>
            </a:extLst>
          </p:cNvPr>
          <p:cNvSpPr>
            <a:spLocks noGrp="1"/>
          </p:cNvSpPr>
          <p:nvPr>
            <p:ph type="dt" sz="half" idx="10"/>
          </p:nvPr>
        </p:nvSpPr>
        <p:spPr/>
        <p:txBody>
          <a:bodyPr/>
          <a:lstStyle/>
          <a:p>
            <a:fld id="{8A9548D8-691C-8A49-99DA-17FAE418F4EB}" type="datetime1">
              <a:rPr lang="en-US" smtClean="0"/>
              <a:t>9/27/23</a:t>
            </a:fld>
            <a:endParaRPr lang="en-US" dirty="0"/>
          </a:p>
        </p:txBody>
      </p:sp>
      <p:sp>
        <p:nvSpPr>
          <p:cNvPr id="5" name="Footer Placeholder 4">
            <a:extLst>
              <a:ext uri="{FF2B5EF4-FFF2-40B4-BE49-F238E27FC236}">
                <a16:creationId xmlns:a16="http://schemas.microsoft.com/office/drawing/2014/main" id="{3EF25696-E6C9-02F3-D6F2-D5DBA340C9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68E5D4-9389-8E3D-8CEA-7E0D27B2E6BB}"/>
              </a:ext>
            </a:extLst>
          </p:cNvPr>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323766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CCDB-AFAC-9075-EB38-587548D495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77035-EA12-ADE1-2012-A81DFC0D13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086FE-3D4E-1245-C855-C2503E20566B}"/>
              </a:ext>
            </a:extLst>
          </p:cNvPr>
          <p:cNvSpPr>
            <a:spLocks noGrp="1"/>
          </p:cNvSpPr>
          <p:nvPr>
            <p:ph type="dt" sz="half" idx="10"/>
          </p:nvPr>
        </p:nvSpPr>
        <p:spPr/>
        <p:txBody>
          <a:bodyPr/>
          <a:lstStyle/>
          <a:p>
            <a:fld id="{F4F68B39-C7D9-AE40-BB7E-A3A920F6307C}" type="datetime1">
              <a:rPr lang="en-US" smtClean="0"/>
              <a:t>9/27/23</a:t>
            </a:fld>
            <a:endParaRPr lang="en-US"/>
          </a:p>
        </p:txBody>
      </p:sp>
      <p:sp>
        <p:nvSpPr>
          <p:cNvPr id="5" name="Footer Placeholder 4">
            <a:extLst>
              <a:ext uri="{FF2B5EF4-FFF2-40B4-BE49-F238E27FC236}">
                <a16:creationId xmlns:a16="http://schemas.microsoft.com/office/drawing/2014/main" id="{1C4901FB-A996-0718-C3A0-2A57079B05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8A5A9-FA6B-9297-96E4-BE782D1914C8}"/>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07878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5C93F2-0ABD-0456-A8D6-D6AC66EE692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6A175B-E943-3D0F-22BB-EE4FFFEFB24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69C09-CF20-09BA-FE13-BDC66F39233D}"/>
              </a:ext>
            </a:extLst>
          </p:cNvPr>
          <p:cNvSpPr>
            <a:spLocks noGrp="1"/>
          </p:cNvSpPr>
          <p:nvPr>
            <p:ph type="dt" sz="half" idx="10"/>
          </p:nvPr>
        </p:nvSpPr>
        <p:spPr/>
        <p:txBody>
          <a:bodyPr/>
          <a:lstStyle/>
          <a:p>
            <a:fld id="{D15F1DFA-6095-9D48-95FA-AC841B0B73AF}" type="datetime1">
              <a:rPr lang="en-US" smtClean="0"/>
              <a:t>9/27/23</a:t>
            </a:fld>
            <a:endParaRPr lang="en-US"/>
          </a:p>
        </p:txBody>
      </p:sp>
      <p:sp>
        <p:nvSpPr>
          <p:cNvPr id="5" name="Footer Placeholder 4">
            <a:extLst>
              <a:ext uri="{FF2B5EF4-FFF2-40B4-BE49-F238E27FC236}">
                <a16:creationId xmlns:a16="http://schemas.microsoft.com/office/drawing/2014/main" id="{0EB84CB0-DB1F-5EEC-EB46-735D667D0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1841A-20C7-A4CA-1C8B-FB5EB9BB1E85}"/>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68787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3515-6CAC-0E86-7B27-52E2533A9F99}"/>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7E7601E4-7689-84D2-E248-86DF9F433E5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631BDA-652E-EA7E-9076-240F43FB2104}"/>
              </a:ext>
            </a:extLst>
          </p:cNvPr>
          <p:cNvSpPr>
            <a:spLocks noGrp="1"/>
          </p:cNvSpPr>
          <p:nvPr>
            <p:ph type="dt" sz="half" idx="10"/>
          </p:nvPr>
        </p:nvSpPr>
        <p:spPr/>
        <p:txBody>
          <a:bodyPr/>
          <a:lstStyle/>
          <a:p>
            <a:fld id="{415A7547-A929-514A-933E-75DAB084E78D}" type="datetime1">
              <a:rPr lang="en-US" smtClean="0"/>
              <a:t>9/27/23</a:t>
            </a:fld>
            <a:endParaRPr lang="en-US"/>
          </a:p>
        </p:txBody>
      </p:sp>
      <p:sp>
        <p:nvSpPr>
          <p:cNvPr id="5" name="Footer Placeholder 4">
            <a:extLst>
              <a:ext uri="{FF2B5EF4-FFF2-40B4-BE49-F238E27FC236}">
                <a16:creationId xmlns:a16="http://schemas.microsoft.com/office/drawing/2014/main" id="{8AB189F6-366C-03AF-1ADF-834546F5A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194934-F965-4B92-11C4-FA41ACB612EB}"/>
              </a:ext>
            </a:extLst>
          </p:cNvPr>
          <p:cNvSpPr>
            <a:spLocks noGrp="1"/>
          </p:cNvSpPr>
          <p:nvPr>
            <p:ph type="sldNum" sz="quarter" idx="12"/>
          </p:nvPr>
        </p:nvSpPr>
        <p:spPr>
          <a:xfrm>
            <a:off x="6926301" y="6356350"/>
            <a:ext cx="2057400" cy="365125"/>
          </a:xfrm>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413661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CFC7E-621E-B5DC-6498-57ADF938C25E}"/>
              </a:ext>
            </a:extLst>
          </p:cNvPr>
          <p:cNvSpPr>
            <a:spLocks noGrp="1"/>
          </p:cNvSpPr>
          <p:nvPr>
            <p:ph type="title"/>
          </p:nvPr>
        </p:nvSpPr>
        <p:spPr>
          <a:xfrm>
            <a:off x="623887" y="1709738"/>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33E2A5C-B6FC-D360-B861-0B9BAFE1E19A}"/>
              </a:ext>
            </a:extLst>
          </p:cNvPr>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1C4014-2C09-7EFA-CAB8-E76EB9D1CF45}"/>
              </a:ext>
            </a:extLst>
          </p:cNvPr>
          <p:cNvSpPr>
            <a:spLocks noGrp="1"/>
          </p:cNvSpPr>
          <p:nvPr>
            <p:ph type="dt" sz="half" idx="10"/>
          </p:nvPr>
        </p:nvSpPr>
        <p:spPr/>
        <p:txBody>
          <a:bodyPr/>
          <a:lstStyle/>
          <a:p>
            <a:fld id="{942A97A7-8EC0-4846-B1AE-985CA8705577}" type="datetime1">
              <a:rPr lang="en-US" smtClean="0"/>
              <a:t>9/27/23</a:t>
            </a:fld>
            <a:endParaRPr lang="en-US"/>
          </a:p>
        </p:txBody>
      </p:sp>
      <p:sp>
        <p:nvSpPr>
          <p:cNvPr id="5" name="Footer Placeholder 4">
            <a:extLst>
              <a:ext uri="{FF2B5EF4-FFF2-40B4-BE49-F238E27FC236}">
                <a16:creationId xmlns:a16="http://schemas.microsoft.com/office/drawing/2014/main" id="{78532E30-23F8-400E-88FB-6E114BBA61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046250-1330-6E77-0EA2-99A83F09A8C7}"/>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428341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07D30-A0B3-DBD8-4C50-D2250B5811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02EE9B-A7CD-2448-D9CC-F3280BD7073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47C637-5E8D-36EF-D988-ED1BEC3594C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69C370-EAB1-A906-D687-4D758215393B}"/>
              </a:ext>
            </a:extLst>
          </p:cNvPr>
          <p:cNvSpPr>
            <a:spLocks noGrp="1"/>
          </p:cNvSpPr>
          <p:nvPr>
            <p:ph type="dt" sz="half" idx="10"/>
          </p:nvPr>
        </p:nvSpPr>
        <p:spPr/>
        <p:txBody>
          <a:bodyPr/>
          <a:lstStyle/>
          <a:p>
            <a:fld id="{C6064CB1-F393-5344-B9B2-01EAC8DB717D}" type="datetime1">
              <a:rPr lang="en-US" smtClean="0"/>
              <a:t>9/27/23</a:t>
            </a:fld>
            <a:endParaRPr lang="en-US"/>
          </a:p>
        </p:txBody>
      </p:sp>
      <p:sp>
        <p:nvSpPr>
          <p:cNvPr id="6" name="Footer Placeholder 5">
            <a:extLst>
              <a:ext uri="{FF2B5EF4-FFF2-40B4-BE49-F238E27FC236}">
                <a16:creationId xmlns:a16="http://schemas.microsoft.com/office/drawing/2014/main" id="{C42E0EAC-1444-57DC-B609-F662016CD6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F512C6-7B5E-D503-677A-34F3BE8EF4EB}"/>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23883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2CB77-8EC1-215A-9FAA-E4E7243E804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C6DF4B-99D0-A294-DEA5-D04D1752ED1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5B34733-562C-D36E-28DA-84DACC1809B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44C14E-73A9-495C-BFA1-2196F368C19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9CF1A3C-46CB-0425-9DC0-A34A4FD3681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1B0168-6923-0E14-16BA-BF13BC6E5209}"/>
              </a:ext>
            </a:extLst>
          </p:cNvPr>
          <p:cNvSpPr>
            <a:spLocks noGrp="1"/>
          </p:cNvSpPr>
          <p:nvPr>
            <p:ph type="dt" sz="half" idx="10"/>
          </p:nvPr>
        </p:nvSpPr>
        <p:spPr/>
        <p:txBody>
          <a:bodyPr/>
          <a:lstStyle/>
          <a:p>
            <a:fld id="{C7F5958F-D8D6-7046-997F-2B88C7EEB1E3}" type="datetime1">
              <a:rPr lang="en-US" smtClean="0"/>
              <a:t>9/27/23</a:t>
            </a:fld>
            <a:endParaRPr lang="en-US"/>
          </a:p>
        </p:txBody>
      </p:sp>
      <p:sp>
        <p:nvSpPr>
          <p:cNvPr id="8" name="Footer Placeholder 7">
            <a:extLst>
              <a:ext uri="{FF2B5EF4-FFF2-40B4-BE49-F238E27FC236}">
                <a16:creationId xmlns:a16="http://schemas.microsoft.com/office/drawing/2014/main" id="{5360EFE3-DD3E-9787-A28D-436F6EDC27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51D13E-D584-CAD2-CADA-96AD785AF807}"/>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929765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AD12-BDD8-8CFC-8552-0811956151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AD7BA9-5062-10B0-57A7-E24724CE89B0}"/>
              </a:ext>
            </a:extLst>
          </p:cNvPr>
          <p:cNvSpPr>
            <a:spLocks noGrp="1"/>
          </p:cNvSpPr>
          <p:nvPr>
            <p:ph type="dt" sz="half" idx="10"/>
          </p:nvPr>
        </p:nvSpPr>
        <p:spPr/>
        <p:txBody>
          <a:bodyPr/>
          <a:lstStyle/>
          <a:p>
            <a:fld id="{5030D27C-62B5-4D42-9F5E-010DA89ADC52}" type="datetime1">
              <a:rPr lang="en-US" smtClean="0"/>
              <a:t>9/27/23</a:t>
            </a:fld>
            <a:endParaRPr lang="en-US"/>
          </a:p>
        </p:txBody>
      </p:sp>
      <p:sp>
        <p:nvSpPr>
          <p:cNvPr id="4" name="Footer Placeholder 3">
            <a:extLst>
              <a:ext uri="{FF2B5EF4-FFF2-40B4-BE49-F238E27FC236}">
                <a16:creationId xmlns:a16="http://schemas.microsoft.com/office/drawing/2014/main" id="{50AAF311-5360-B8A3-08FD-C31CD24F7C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01619E-1D8E-3896-9B22-B3AFC9290F55}"/>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58253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362C29-82C2-7385-5A3D-E37BD1B9DBDC}"/>
              </a:ext>
            </a:extLst>
          </p:cNvPr>
          <p:cNvSpPr>
            <a:spLocks noGrp="1"/>
          </p:cNvSpPr>
          <p:nvPr>
            <p:ph type="dt" sz="half" idx="10"/>
          </p:nvPr>
        </p:nvSpPr>
        <p:spPr/>
        <p:txBody>
          <a:bodyPr/>
          <a:lstStyle/>
          <a:p>
            <a:fld id="{8509394E-770B-2944-9E14-A491BA67D94A}" type="datetime1">
              <a:rPr lang="en-US" smtClean="0"/>
              <a:t>9/27/23</a:t>
            </a:fld>
            <a:endParaRPr lang="en-US"/>
          </a:p>
        </p:txBody>
      </p:sp>
      <p:sp>
        <p:nvSpPr>
          <p:cNvPr id="3" name="Footer Placeholder 2">
            <a:extLst>
              <a:ext uri="{FF2B5EF4-FFF2-40B4-BE49-F238E27FC236}">
                <a16:creationId xmlns:a16="http://schemas.microsoft.com/office/drawing/2014/main" id="{ED13AED7-43A8-65E2-CE01-2E7130B47C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1B45BE-C52A-E8F3-99CA-09A178DA0C7F}"/>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399783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312B7-EBA2-E3B4-FE09-1083F3745FB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B8CF372-7517-339D-1BC2-DEC19AD064F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4E7F20-A0F2-D4A7-A55B-988865AA7EC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5FCAF18-61FA-053D-FBE9-03FFE6CAF6CD}"/>
              </a:ext>
            </a:extLst>
          </p:cNvPr>
          <p:cNvSpPr>
            <a:spLocks noGrp="1"/>
          </p:cNvSpPr>
          <p:nvPr>
            <p:ph type="dt" sz="half" idx="10"/>
          </p:nvPr>
        </p:nvSpPr>
        <p:spPr/>
        <p:txBody>
          <a:bodyPr/>
          <a:lstStyle/>
          <a:p>
            <a:fld id="{59730715-805E-BC4F-AC79-30D16F00FD9D}" type="datetime1">
              <a:rPr lang="en-US" smtClean="0"/>
              <a:t>9/27/23</a:t>
            </a:fld>
            <a:endParaRPr lang="en-US" dirty="0"/>
          </a:p>
        </p:txBody>
      </p:sp>
      <p:sp>
        <p:nvSpPr>
          <p:cNvPr id="6" name="Footer Placeholder 5">
            <a:extLst>
              <a:ext uri="{FF2B5EF4-FFF2-40B4-BE49-F238E27FC236}">
                <a16:creationId xmlns:a16="http://schemas.microsoft.com/office/drawing/2014/main" id="{C09AE9C5-7750-9F10-8185-7649D2572E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AAC281-3DB9-CCAF-7E0E-8E468E831262}"/>
              </a:ext>
            </a:extLst>
          </p:cNvPr>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78370339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6EADE-04E3-4556-DAEC-C537A695326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58E6D1D-DD06-362A-442A-5E9CD20E2BC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9D5CC43-81E1-E806-6A33-A912C1B19FA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556F943-FA31-593A-DCED-5D474E3C9DA3}"/>
              </a:ext>
            </a:extLst>
          </p:cNvPr>
          <p:cNvSpPr>
            <a:spLocks noGrp="1"/>
          </p:cNvSpPr>
          <p:nvPr>
            <p:ph type="dt" sz="half" idx="10"/>
          </p:nvPr>
        </p:nvSpPr>
        <p:spPr/>
        <p:txBody>
          <a:bodyPr/>
          <a:lstStyle/>
          <a:p>
            <a:fld id="{BACD6AA1-8C63-8443-98F4-67D888845D64}" type="datetime1">
              <a:rPr lang="en-US" smtClean="0"/>
              <a:t>9/27/23</a:t>
            </a:fld>
            <a:endParaRPr lang="en-US" dirty="0"/>
          </a:p>
        </p:txBody>
      </p:sp>
      <p:sp>
        <p:nvSpPr>
          <p:cNvPr id="6" name="Footer Placeholder 5">
            <a:extLst>
              <a:ext uri="{FF2B5EF4-FFF2-40B4-BE49-F238E27FC236}">
                <a16:creationId xmlns:a16="http://schemas.microsoft.com/office/drawing/2014/main" id="{467A52CA-1F9C-65A7-EAC2-8AA3A7F650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3DBCC10-8317-EF30-40D3-1A88B370A6B9}"/>
              </a:ext>
            </a:extLst>
          </p:cNvPr>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77008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E8D812-C80E-F23F-EA31-3019D577559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7EA2D3-54A1-5979-8668-5129D1C51A0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D0AE1-D9E6-457D-6C20-B74155DEDA7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9730715-805E-BC4F-AC79-30D16F00FD9D}" type="datetime1">
              <a:rPr lang="en-US" smtClean="0"/>
              <a:t>9/27/23</a:t>
            </a:fld>
            <a:endParaRPr lang="en-US" dirty="0"/>
          </a:p>
        </p:txBody>
      </p:sp>
      <p:sp>
        <p:nvSpPr>
          <p:cNvPr id="5" name="Footer Placeholder 4">
            <a:extLst>
              <a:ext uri="{FF2B5EF4-FFF2-40B4-BE49-F238E27FC236}">
                <a16:creationId xmlns:a16="http://schemas.microsoft.com/office/drawing/2014/main" id="{54DA8B22-CEFB-DE88-BD82-D7CBF127CE5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7E0EAB-BB5B-B7EB-F273-05668EA5B76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4094957474"/>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istoricVIkingIntro48584.m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istoricVikingLife.m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Viking25AnnivSummary.m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Pathfinder20thAnniversaryDevelopment.mov" TargetMode="External"/><Relationship Id="rId2" Type="http://schemas.openxmlformats.org/officeDocument/2006/relationships/hyperlink" Target="Pathfinder20thAnniversaryIdea.mov" TargetMode="External"/><Relationship Id="rId1" Type="http://schemas.openxmlformats.org/officeDocument/2006/relationships/slideLayout" Target="../slideLayouts/slideLayout2.xml"/><Relationship Id="rId4" Type="http://schemas.openxmlformats.org/officeDocument/2006/relationships/hyperlink" Target="Pathfinder20thAnniversaryLanding.m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file:///Users/hseltman/Desktop/Mars/Atalk2/DonnaShirleyHallOfFameSojourner.mov" TargetMode="External"/><Relationship Id="rId2" Type="http://schemas.openxmlformats.org/officeDocument/2006/relationships/hyperlink" Target="DonnaShirleyNBCNews.mov"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history.nasa.gov/SP-425/contents.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33938"/>
            <a:ext cx="6858000" cy="2387600"/>
          </a:xfrm>
        </p:spPr>
        <p:txBody>
          <a:bodyPr/>
          <a:lstStyle/>
          <a:p>
            <a:pPr algn="ctr"/>
            <a:r>
              <a:rPr lang="en-US" dirty="0"/>
              <a:t>Mars: Science and Engineering (Week 2)</a:t>
            </a:r>
          </a:p>
        </p:txBody>
      </p:sp>
      <p:sp>
        <p:nvSpPr>
          <p:cNvPr id="3" name="Subtitle 2"/>
          <p:cNvSpPr>
            <a:spLocks noGrp="1"/>
          </p:cNvSpPr>
          <p:nvPr>
            <p:ph type="subTitle" idx="1"/>
          </p:nvPr>
        </p:nvSpPr>
        <p:spPr/>
        <p:txBody>
          <a:bodyPr>
            <a:normAutofit/>
          </a:bodyPr>
          <a:lstStyle/>
          <a:p>
            <a:pPr algn="ctr"/>
            <a:r>
              <a:rPr lang="en-US" dirty="0"/>
              <a:t>Howard Seltman</a:t>
            </a:r>
          </a:p>
          <a:p>
            <a:pPr algn="ctr"/>
            <a:r>
              <a:rPr lang="en-US" dirty="0"/>
              <a:t>CMU Osher</a:t>
            </a:r>
          </a:p>
          <a:p>
            <a:pPr algn="ctr"/>
            <a:r>
              <a:rPr lang="en-US" dirty="0"/>
              <a:t>Fall 2023</a:t>
            </a:r>
          </a:p>
        </p:txBody>
      </p:sp>
    </p:spTree>
    <p:extLst>
      <p:ext uri="{BB962C8B-B14F-4D97-AF65-F5344CB8AC3E}">
        <p14:creationId xmlns:p14="http://schemas.microsoft.com/office/powerpoint/2010/main" val="42978669"/>
      </p:ext>
    </p:extLst>
  </p:cSld>
  <p:clrMapOvr>
    <a:masterClrMapping/>
  </p:clrMapOvr>
  <mc:AlternateContent xmlns:mc="http://schemas.openxmlformats.org/markup-compatibility/2006" xmlns:p14="http://schemas.microsoft.com/office/powerpoint/2010/main">
    <mc:Choice Requires="p14">
      <p:transition spd="slow" p14:dur="2000" advTm="8159"/>
    </mc:Choice>
    <mc:Fallback xmlns="">
      <p:transition spd="slow" advTm="815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26C9E-4355-7B47-9C19-2BAED826D0D1}"/>
              </a:ext>
            </a:extLst>
          </p:cNvPr>
          <p:cNvSpPr>
            <a:spLocks noGrp="1"/>
          </p:cNvSpPr>
          <p:nvPr>
            <p:ph type="title"/>
          </p:nvPr>
        </p:nvSpPr>
        <p:spPr>
          <a:xfrm>
            <a:off x="457200" y="111043"/>
            <a:ext cx="7404538" cy="692314"/>
          </a:xfrm>
        </p:spPr>
        <p:txBody>
          <a:bodyPr>
            <a:normAutofit fontScale="90000"/>
          </a:bodyPr>
          <a:lstStyle/>
          <a:p>
            <a:r>
              <a:rPr lang="en-US" sz="4400" b="1" dirty="0"/>
              <a:t>Contemporaneous Viking Video</a:t>
            </a:r>
          </a:p>
        </p:txBody>
      </p:sp>
      <p:sp>
        <p:nvSpPr>
          <p:cNvPr id="3" name="Content Placeholder 2">
            <a:extLst>
              <a:ext uri="{FF2B5EF4-FFF2-40B4-BE49-F238E27FC236}">
                <a16:creationId xmlns:a16="http://schemas.microsoft.com/office/drawing/2014/main" id="{C8FB3B31-0ABA-4664-DA21-3DD9FE130489}"/>
              </a:ext>
            </a:extLst>
          </p:cNvPr>
          <p:cNvSpPr>
            <a:spLocks noGrp="1"/>
          </p:cNvSpPr>
          <p:nvPr>
            <p:ph idx="1"/>
          </p:nvPr>
        </p:nvSpPr>
        <p:spPr>
          <a:xfrm>
            <a:off x="457200" y="1028700"/>
            <a:ext cx="7620000" cy="4800600"/>
          </a:xfrm>
        </p:spPr>
        <p:txBody>
          <a:bodyPr/>
          <a:lstStyle/>
          <a:p>
            <a:r>
              <a:rPr lang="en-US" dirty="0">
                <a:hlinkClick r:id="rId2"/>
              </a:rPr>
              <a:t>Viking Documentary (12:08)</a:t>
            </a:r>
            <a:r>
              <a:rPr lang="en-US" dirty="0"/>
              <a:t> [garbled start, some bad subtitles]</a:t>
            </a:r>
          </a:p>
        </p:txBody>
      </p:sp>
      <p:sp>
        <p:nvSpPr>
          <p:cNvPr id="4" name="Slide Number Placeholder 3">
            <a:extLst>
              <a:ext uri="{FF2B5EF4-FFF2-40B4-BE49-F238E27FC236}">
                <a16:creationId xmlns:a16="http://schemas.microsoft.com/office/drawing/2014/main" id="{158302A5-1524-23F8-FEAC-A2FFC75C4919}"/>
              </a:ext>
            </a:extLst>
          </p:cNvPr>
          <p:cNvSpPr>
            <a:spLocks noGrp="1"/>
          </p:cNvSpPr>
          <p:nvPr>
            <p:ph type="sldNum" sz="quarter" idx="12"/>
          </p:nvPr>
        </p:nvSpPr>
        <p:spPr/>
        <p:txBody>
          <a:bodyPr/>
          <a:lstStyle/>
          <a:p>
            <a:fld id="{6E2D2B3B-882E-40F3-A32F-6DD516915044}" type="slidenum">
              <a:rPr lang="en-US" smtClean="0"/>
              <a:pPr/>
              <a:t>10</a:t>
            </a:fld>
            <a:endParaRPr lang="en-US"/>
          </a:p>
        </p:txBody>
      </p:sp>
    </p:spTree>
    <p:extLst>
      <p:ext uri="{BB962C8B-B14F-4D97-AF65-F5344CB8AC3E}">
        <p14:creationId xmlns:p14="http://schemas.microsoft.com/office/powerpoint/2010/main" val="866188943"/>
      </p:ext>
    </p:extLst>
  </p:cSld>
  <p:clrMapOvr>
    <a:masterClrMapping/>
  </p:clrMapOvr>
  <mc:AlternateContent xmlns:mc="http://schemas.openxmlformats.org/markup-compatibility/2006" xmlns:p14="http://schemas.microsoft.com/office/powerpoint/2010/main">
    <mc:Choice Requires="p14">
      <p:transition spd="slow" p14:dur="2000" advTm="640"/>
    </mc:Choice>
    <mc:Fallback xmlns="">
      <p:transition spd="slow" advTm="64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A2AC-1E69-0581-9DFD-0EDA6A28BEF3}"/>
              </a:ext>
            </a:extLst>
          </p:cNvPr>
          <p:cNvSpPr>
            <a:spLocks noGrp="1"/>
          </p:cNvSpPr>
          <p:nvPr>
            <p:ph type="title"/>
          </p:nvPr>
        </p:nvSpPr>
        <p:spPr>
          <a:xfrm>
            <a:off x="457200" y="98760"/>
            <a:ext cx="7620000" cy="716880"/>
          </a:xfrm>
        </p:spPr>
        <p:txBody>
          <a:bodyPr/>
          <a:lstStyle/>
          <a:p>
            <a:r>
              <a:rPr lang="en-US" b="1" dirty="0"/>
              <a:t>Orbiter Instrumentation</a:t>
            </a:r>
          </a:p>
        </p:txBody>
      </p:sp>
      <p:sp>
        <p:nvSpPr>
          <p:cNvPr id="3" name="Content Placeholder 2">
            <a:extLst>
              <a:ext uri="{FF2B5EF4-FFF2-40B4-BE49-F238E27FC236}">
                <a16:creationId xmlns:a16="http://schemas.microsoft.com/office/drawing/2014/main" id="{01429C48-BFAA-06FE-6A44-94161DC749A5}"/>
              </a:ext>
            </a:extLst>
          </p:cNvPr>
          <p:cNvSpPr>
            <a:spLocks noGrp="1"/>
          </p:cNvSpPr>
          <p:nvPr>
            <p:ph idx="1"/>
          </p:nvPr>
        </p:nvSpPr>
        <p:spPr>
          <a:xfrm>
            <a:off x="457200" y="980501"/>
            <a:ext cx="7620000" cy="5420299"/>
          </a:xfrm>
        </p:spPr>
        <p:txBody>
          <a:bodyPr/>
          <a:lstStyle/>
          <a:p>
            <a:r>
              <a:rPr lang="en-US" dirty="0"/>
              <a:t>Twin 88-pound television cameras with telescopes and mechanical shutters and 160-megabyte tape recorders</a:t>
            </a:r>
          </a:p>
          <a:p>
            <a:pPr lvl="1"/>
            <a:r>
              <a:rPr lang="en-US" dirty="0"/>
              <a:t>1056 lines by 1182 samples at 7 bits (128 intensity levels)</a:t>
            </a:r>
          </a:p>
          <a:p>
            <a:pPr lvl="1"/>
            <a:r>
              <a:rPr lang="en-US" dirty="0"/>
              <a:t>1 megabyte per picture</a:t>
            </a:r>
          </a:p>
          <a:p>
            <a:pPr lvl="1"/>
            <a:r>
              <a:rPr lang="en-US" dirty="0"/>
              <a:t>Six color filters: blue (0.35 to 0.53 µm), yellow (0.48 - 0.70), violet (0.35 - 0.47), green (0.50 - 0.60), red (0.55 - 0.70), and clear</a:t>
            </a:r>
          </a:p>
          <a:p>
            <a:pPr lvl="1"/>
            <a:r>
              <a:rPr lang="en-US" dirty="0"/>
              <a:t>Each pixel is about 120 feet on a side at 900 miles elevation</a:t>
            </a:r>
          </a:p>
          <a:p>
            <a:r>
              <a:rPr lang="en-US" dirty="0"/>
              <a:t>Infrared spectrometer for water vapor mapping</a:t>
            </a:r>
          </a:p>
          <a:p>
            <a:r>
              <a:rPr lang="en-US" dirty="0"/>
              <a:t>Infrared radiometer for thermal mapping</a:t>
            </a: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D9FF02D-C0B2-E1F2-F270-B596B08BFA7B}"/>
              </a:ext>
            </a:extLst>
          </p:cNvPr>
          <p:cNvSpPr>
            <a:spLocks noGrp="1"/>
          </p:cNvSpPr>
          <p:nvPr>
            <p:ph type="sldNum" sz="quarter" idx="12"/>
          </p:nvPr>
        </p:nvSpPr>
        <p:spPr/>
        <p:txBody>
          <a:bodyPr/>
          <a:lstStyle/>
          <a:p>
            <a:fld id="{6E2D2B3B-882E-40F3-A32F-6DD516915044}" type="slidenum">
              <a:rPr lang="en-US" smtClean="0"/>
              <a:pPr/>
              <a:t>11</a:t>
            </a:fld>
            <a:endParaRPr lang="en-US"/>
          </a:p>
        </p:txBody>
      </p:sp>
    </p:spTree>
    <p:extLst>
      <p:ext uri="{BB962C8B-B14F-4D97-AF65-F5344CB8AC3E}">
        <p14:creationId xmlns:p14="http://schemas.microsoft.com/office/powerpoint/2010/main" val="4213404763"/>
      </p:ext>
    </p:extLst>
  </p:cSld>
  <p:clrMapOvr>
    <a:masterClrMapping/>
  </p:clrMapOvr>
  <mc:AlternateContent xmlns:mc="http://schemas.openxmlformats.org/markup-compatibility/2006" xmlns:p14="http://schemas.microsoft.com/office/powerpoint/2010/main">
    <mc:Choice Requires="p14">
      <p:transition spd="slow" p14:dur="2000" advTm="50124"/>
    </mc:Choice>
    <mc:Fallback xmlns="">
      <p:transition spd="slow" advTm="5012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A2AC-1E69-0581-9DFD-0EDA6A28BEF3}"/>
              </a:ext>
            </a:extLst>
          </p:cNvPr>
          <p:cNvSpPr>
            <a:spLocks noGrp="1"/>
          </p:cNvSpPr>
          <p:nvPr>
            <p:ph type="title"/>
          </p:nvPr>
        </p:nvSpPr>
        <p:spPr>
          <a:xfrm>
            <a:off x="457200" y="98760"/>
            <a:ext cx="7620000" cy="716880"/>
          </a:xfrm>
        </p:spPr>
        <p:txBody>
          <a:bodyPr/>
          <a:lstStyle/>
          <a:p>
            <a:r>
              <a:rPr lang="en-US" b="1" dirty="0"/>
              <a:t>Lander Imager Engineering</a:t>
            </a:r>
          </a:p>
        </p:txBody>
      </p:sp>
      <p:sp>
        <p:nvSpPr>
          <p:cNvPr id="3" name="Content Placeholder 2">
            <a:extLst>
              <a:ext uri="{FF2B5EF4-FFF2-40B4-BE49-F238E27FC236}">
                <a16:creationId xmlns:a16="http://schemas.microsoft.com/office/drawing/2014/main" id="{01429C48-BFAA-06FE-6A44-94161DC749A5}"/>
              </a:ext>
            </a:extLst>
          </p:cNvPr>
          <p:cNvSpPr>
            <a:spLocks noGrp="1"/>
          </p:cNvSpPr>
          <p:nvPr>
            <p:ph idx="1"/>
          </p:nvPr>
        </p:nvSpPr>
        <p:spPr>
          <a:xfrm>
            <a:off x="457200" y="815640"/>
            <a:ext cx="7620000" cy="5943600"/>
          </a:xfrm>
        </p:spPr>
        <p:txBody>
          <a:bodyPr>
            <a:normAutofit/>
          </a:bodyPr>
          <a:lstStyle/>
          <a:p>
            <a:r>
              <a:rPr lang="en-US" dirty="0"/>
              <a:t>Used cutting edge “facsimile” technology that had few moving parts and good balance of reliability and image quality for a reasonable (high) price and weight (16 pounds each)</a:t>
            </a:r>
          </a:p>
          <a:p>
            <a:r>
              <a:rPr lang="en-US" dirty="0"/>
              <a:t>Image rate is 4.7 lines per second</a:t>
            </a:r>
          </a:p>
          <a:p>
            <a:pPr marL="114300" indent="0">
              <a:buNone/>
            </a:pPr>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r>
              <a:rPr lang="en-US" dirty="0"/>
              <a:t>Could be baked to 110</a:t>
            </a:r>
            <a:r>
              <a:rPr lang="en-US" baseline="30000" dirty="0"/>
              <a:t>◦</a:t>
            </a:r>
            <a:r>
              <a:rPr lang="en-US" dirty="0"/>
              <a:t> C, and could transmit in real time (no storage) at 16K and 250 bits per second</a:t>
            </a:r>
          </a:p>
        </p:txBody>
      </p:sp>
      <p:sp>
        <p:nvSpPr>
          <p:cNvPr id="4" name="Slide Number Placeholder 3">
            <a:extLst>
              <a:ext uri="{FF2B5EF4-FFF2-40B4-BE49-F238E27FC236}">
                <a16:creationId xmlns:a16="http://schemas.microsoft.com/office/drawing/2014/main" id="{29F1780A-11CB-79D6-4A79-7D6AB383C9CF}"/>
              </a:ext>
            </a:extLst>
          </p:cNvPr>
          <p:cNvSpPr>
            <a:spLocks noGrp="1"/>
          </p:cNvSpPr>
          <p:nvPr>
            <p:ph type="sldNum" sz="quarter" idx="12"/>
          </p:nvPr>
        </p:nvSpPr>
        <p:spPr/>
        <p:txBody>
          <a:bodyPr/>
          <a:lstStyle/>
          <a:p>
            <a:fld id="{6E2D2B3B-882E-40F3-A32F-6DD516915044}" type="slidenum">
              <a:rPr lang="en-US" smtClean="0"/>
              <a:pPr/>
              <a:t>12</a:t>
            </a:fld>
            <a:endParaRPr lang="en-US"/>
          </a:p>
        </p:txBody>
      </p:sp>
      <p:pic>
        <p:nvPicPr>
          <p:cNvPr id="5" name="Picture 4" descr="Diagram of a satellite system&#10;&#10;Description automatically generated with medium confidence">
            <a:extLst>
              <a:ext uri="{FF2B5EF4-FFF2-40B4-BE49-F238E27FC236}">
                <a16:creationId xmlns:a16="http://schemas.microsoft.com/office/drawing/2014/main" id="{32D1C8E2-6B37-2494-BF9A-9D020D628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677" y="2229677"/>
            <a:ext cx="4148364" cy="3688546"/>
          </a:xfrm>
          <a:prstGeom prst="rect">
            <a:avLst/>
          </a:prstGeom>
        </p:spPr>
      </p:pic>
    </p:spTree>
    <p:extLst>
      <p:ext uri="{BB962C8B-B14F-4D97-AF65-F5344CB8AC3E}">
        <p14:creationId xmlns:p14="http://schemas.microsoft.com/office/powerpoint/2010/main" val="4101662538"/>
      </p:ext>
    </p:extLst>
  </p:cSld>
  <p:clrMapOvr>
    <a:masterClrMapping/>
  </p:clrMapOvr>
  <mc:AlternateContent xmlns:mc="http://schemas.openxmlformats.org/markup-compatibility/2006" xmlns:p14="http://schemas.microsoft.com/office/powerpoint/2010/main">
    <mc:Choice Requires="p14">
      <p:transition spd="slow" p14:dur="2000" advTm="24527"/>
    </mc:Choice>
    <mc:Fallback xmlns="">
      <p:transition spd="slow" advTm="2452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A2AC-1E69-0581-9DFD-0EDA6A28BEF3}"/>
              </a:ext>
            </a:extLst>
          </p:cNvPr>
          <p:cNvSpPr>
            <a:spLocks noGrp="1"/>
          </p:cNvSpPr>
          <p:nvPr>
            <p:ph type="title"/>
          </p:nvPr>
        </p:nvSpPr>
        <p:spPr>
          <a:xfrm>
            <a:off x="457200" y="98760"/>
            <a:ext cx="7620000" cy="716880"/>
          </a:xfrm>
        </p:spPr>
        <p:txBody>
          <a:bodyPr/>
          <a:lstStyle/>
          <a:p>
            <a:r>
              <a:rPr lang="en-US" b="1" dirty="0"/>
              <a:t>Lander Instrumentation</a:t>
            </a:r>
          </a:p>
        </p:txBody>
      </p:sp>
      <p:sp>
        <p:nvSpPr>
          <p:cNvPr id="3" name="Content Placeholder 2">
            <a:extLst>
              <a:ext uri="{FF2B5EF4-FFF2-40B4-BE49-F238E27FC236}">
                <a16:creationId xmlns:a16="http://schemas.microsoft.com/office/drawing/2014/main" id="{01429C48-BFAA-06FE-6A44-94161DC749A5}"/>
              </a:ext>
            </a:extLst>
          </p:cNvPr>
          <p:cNvSpPr>
            <a:spLocks noGrp="1"/>
          </p:cNvSpPr>
          <p:nvPr>
            <p:ph idx="1"/>
          </p:nvPr>
        </p:nvSpPr>
        <p:spPr>
          <a:xfrm>
            <a:off x="457200" y="873920"/>
            <a:ext cx="7620000" cy="2448499"/>
          </a:xfrm>
        </p:spPr>
        <p:txBody>
          <a:bodyPr>
            <a:normAutofit/>
          </a:bodyPr>
          <a:lstStyle/>
          <a:p>
            <a:r>
              <a:rPr lang="en-US" dirty="0"/>
              <a:t>Gas chromatograph mass spectrometer for organic chemistry analysis of soil</a:t>
            </a:r>
          </a:p>
          <a:p>
            <a:pPr lvl="1"/>
            <a:r>
              <a:rPr lang="en-US" dirty="0"/>
              <a:t>GC separates a mixture of volatile substances based on general chemical and/or physical properties</a:t>
            </a:r>
          </a:p>
          <a:p>
            <a:pPr lvl="1"/>
            <a:r>
              <a:rPr lang="en-US" dirty="0"/>
              <a:t>MS creates ions and fragment ions and measures mass to charge ratio: fingerprints of specific organic chemicals</a:t>
            </a:r>
          </a:p>
          <a:p>
            <a:pPr lvl="1"/>
            <a:r>
              <a:rPr lang="en-US" dirty="0"/>
              <a:t>Needed to get from room-sized to 1 cubic foot</a:t>
            </a:r>
          </a:p>
          <a:p>
            <a:pPr lvl="1"/>
            <a:r>
              <a:rPr lang="en-US" dirty="0"/>
              <a:t>Costs rose from $15 million to $41 million	</a:t>
            </a:r>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316883-8A13-2C37-B8B2-1ED771707D35}"/>
              </a:ext>
            </a:extLst>
          </p:cNvPr>
          <p:cNvSpPr>
            <a:spLocks noGrp="1"/>
          </p:cNvSpPr>
          <p:nvPr>
            <p:ph type="sldNum" sz="quarter" idx="12"/>
          </p:nvPr>
        </p:nvSpPr>
        <p:spPr/>
        <p:txBody>
          <a:bodyPr/>
          <a:lstStyle/>
          <a:p>
            <a:fld id="{6E2D2B3B-882E-40F3-A32F-6DD516915044}" type="slidenum">
              <a:rPr lang="en-US" smtClean="0"/>
              <a:pPr/>
              <a:t>13</a:t>
            </a:fld>
            <a:endParaRPr lang="en-US"/>
          </a:p>
        </p:txBody>
      </p:sp>
      <p:pic>
        <p:nvPicPr>
          <p:cNvPr id="6" name="Picture 5" descr="Diagram of a diagram showing a mass spectrometer&#10;&#10;Description automatically generated">
            <a:extLst>
              <a:ext uri="{FF2B5EF4-FFF2-40B4-BE49-F238E27FC236}">
                <a16:creationId xmlns:a16="http://schemas.microsoft.com/office/drawing/2014/main" id="{F2B7E636-4E78-1686-039D-EE019083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974" y="3322419"/>
            <a:ext cx="6272485" cy="3399056"/>
          </a:xfrm>
          <a:prstGeom prst="rect">
            <a:avLst/>
          </a:prstGeom>
        </p:spPr>
      </p:pic>
    </p:spTree>
    <p:extLst>
      <p:ext uri="{BB962C8B-B14F-4D97-AF65-F5344CB8AC3E}">
        <p14:creationId xmlns:p14="http://schemas.microsoft.com/office/powerpoint/2010/main" val="1625275906"/>
      </p:ext>
    </p:extLst>
  </p:cSld>
  <p:clrMapOvr>
    <a:masterClrMapping/>
  </p:clrMapOvr>
  <mc:AlternateContent xmlns:mc="http://schemas.openxmlformats.org/markup-compatibility/2006" xmlns:p14="http://schemas.microsoft.com/office/powerpoint/2010/main">
    <mc:Choice Requires="p14">
      <p:transition spd="slow" p14:dur="2000" advTm="40258"/>
    </mc:Choice>
    <mc:Fallback xmlns="">
      <p:transition spd="slow" advTm="4025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A2AC-1E69-0581-9DFD-0EDA6A28BEF3}"/>
              </a:ext>
            </a:extLst>
          </p:cNvPr>
          <p:cNvSpPr>
            <a:spLocks noGrp="1"/>
          </p:cNvSpPr>
          <p:nvPr>
            <p:ph type="title"/>
          </p:nvPr>
        </p:nvSpPr>
        <p:spPr>
          <a:xfrm>
            <a:off x="457200" y="98760"/>
            <a:ext cx="7620000" cy="716880"/>
          </a:xfrm>
        </p:spPr>
        <p:txBody>
          <a:bodyPr/>
          <a:lstStyle/>
          <a:p>
            <a:r>
              <a:rPr lang="en-US" b="1" dirty="0"/>
              <a:t>Lander Instrumentation</a:t>
            </a:r>
          </a:p>
        </p:txBody>
      </p:sp>
      <p:sp>
        <p:nvSpPr>
          <p:cNvPr id="3" name="Content Placeholder 2">
            <a:extLst>
              <a:ext uri="{FF2B5EF4-FFF2-40B4-BE49-F238E27FC236}">
                <a16:creationId xmlns:a16="http://schemas.microsoft.com/office/drawing/2014/main" id="{01429C48-BFAA-06FE-6A44-94161DC749A5}"/>
              </a:ext>
            </a:extLst>
          </p:cNvPr>
          <p:cNvSpPr>
            <a:spLocks noGrp="1"/>
          </p:cNvSpPr>
          <p:nvPr>
            <p:ph idx="1"/>
          </p:nvPr>
        </p:nvSpPr>
        <p:spPr>
          <a:xfrm>
            <a:off x="457200" y="815640"/>
            <a:ext cx="7620000" cy="5905835"/>
          </a:xfrm>
        </p:spPr>
        <p:txBody>
          <a:bodyPr>
            <a:normAutofit fontScale="92500"/>
          </a:bodyPr>
          <a:lstStyle/>
          <a:p>
            <a:r>
              <a:rPr lang="en-US" dirty="0"/>
              <a:t>Seismometer (only detected wind)</a:t>
            </a:r>
          </a:p>
          <a:p>
            <a:r>
              <a:rPr lang="en-US" dirty="0"/>
              <a:t>X-ray fluorescence spectrometer for composition of heavier elements in rocks and soils </a:t>
            </a:r>
          </a:p>
          <a:p>
            <a:pPr lvl="1"/>
            <a:r>
              <a:rPr lang="en-US" dirty="0"/>
              <a:t>X-rays (from iron-55 and cadmium-109) bombard the soil, then each element produces its own characteristic x-rays, which are counted and recorded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Biological laboratory (3 different instruments)</a:t>
            </a:r>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316883-8A13-2C37-B8B2-1ED771707D35}"/>
              </a:ext>
            </a:extLst>
          </p:cNvPr>
          <p:cNvSpPr>
            <a:spLocks noGrp="1"/>
          </p:cNvSpPr>
          <p:nvPr>
            <p:ph type="sldNum" sz="quarter" idx="12"/>
          </p:nvPr>
        </p:nvSpPr>
        <p:spPr/>
        <p:txBody>
          <a:bodyPr/>
          <a:lstStyle/>
          <a:p>
            <a:fld id="{6E2D2B3B-882E-40F3-A32F-6DD516915044}" type="slidenum">
              <a:rPr lang="en-US" smtClean="0"/>
              <a:pPr/>
              <a:t>14</a:t>
            </a:fld>
            <a:endParaRPr lang="en-US"/>
          </a:p>
        </p:txBody>
      </p:sp>
      <p:pic>
        <p:nvPicPr>
          <p:cNvPr id="6" name="Picture 5" descr="A diagram of energy and energy&#10;&#10;Description automatically generated">
            <a:extLst>
              <a:ext uri="{FF2B5EF4-FFF2-40B4-BE49-F238E27FC236}">
                <a16:creationId xmlns:a16="http://schemas.microsoft.com/office/drawing/2014/main" id="{4FC9A3E4-EE02-63B3-D273-0782C2C22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790" y="2292722"/>
            <a:ext cx="5415031" cy="3822375"/>
          </a:xfrm>
          <a:prstGeom prst="rect">
            <a:avLst/>
          </a:prstGeom>
        </p:spPr>
      </p:pic>
    </p:spTree>
    <p:extLst>
      <p:ext uri="{BB962C8B-B14F-4D97-AF65-F5344CB8AC3E}">
        <p14:creationId xmlns:p14="http://schemas.microsoft.com/office/powerpoint/2010/main" val="3597937535"/>
      </p:ext>
    </p:extLst>
  </p:cSld>
  <p:clrMapOvr>
    <a:masterClrMapping/>
  </p:clrMapOvr>
  <mc:AlternateContent xmlns:mc="http://schemas.openxmlformats.org/markup-compatibility/2006" xmlns:p14="http://schemas.microsoft.com/office/powerpoint/2010/main">
    <mc:Choice Requires="p14">
      <p:transition spd="slow" p14:dur="2000" advTm="40258"/>
    </mc:Choice>
    <mc:Fallback xmlns="">
      <p:transition spd="slow" advTm="4025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A2AC-1E69-0581-9DFD-0EDA6A28BEF3}"/>
              </a:ext>
            </a:extLst>
          </p:cNvPr>
          <p:cNvSpPr>
            <a:spLocks noGrp="1"/>
          </p:cNvSpPr>
          <p:nvPr>
            <p:ph type="title"/>
          </p:nvPr>
        </p:nvSpPr>
        <p:spPr>
          <a:xfrm>
            <a:off x="457200" y="98760"/>
            <a:ext cx="7620000" cy="716880"/>
          </a:xfrm>
        </p:spPr>
        <p:txBody>
          <a:bodyPr>
            <a:normAutofit/>
          </a:bodyPr>
          <a:lstStyle/>
          <a:p>
            <a:r>
              <a:rPr lang="en-US" b="1" dirty="0"/>
              <a:t>Biology Experiments in Soil</a:t>
            </a:r>
          </a:p>
        </p:txBody>
      </p:sp>
      <p:sp>
        <p:nvSpPr>
          <p:cNvPr id="3" name="Content Placeholder 2">
            <a:extLst>
              <a:ext uri="{FF2B5EF4-FFF2-40B4-BE49-F238E27FC236}">
                <a16:creationId xmlns:a16="http://schemas.microsoft.com/office/drawing/2014/main" id="{01429C48-BFAA-06FE-6A44-94161DC749A5}"/>
              </a:ext>
            </a:extLst>
          </p:cNvPr>
          <p:cNvSpPr>
            <a:spLocks noGrp="1"/>
          </p:cNvSpPr>
          <p:nvPr>
            <p:ph idx="1"/>
          </p:nvPr>
        </p:nvSpPr>
        <p:spPr>
          <a:xfrm>
            <a:off x="457200" y="980501"/>
            <a:ext cx="7620000" cy="5420299"/>
          </a:xfrm>
        </p:spPr>
        <p:txBody>
          <a:bodyPr/>
          <a:lstStyle/>
          <a:p>
            <a:r>
              <a:rPr lang="en-US" dirty="0">
                <a:hlinkClick r:id="rId2"/>
              </a:rPr>
              <a:t>Contemporaneous Viking Documentary (5:28) </a:t>
            </a:r>
            <a:endParaRPr lang="en-US" dirty="0"/>
          </a:p>
          <a:p>
            <a:endParaRPr lang="en-US" dirty="0"/>
          </a:p>
          <a:p>
            <a:pPr marL="0" indent="0">
              <a:buNone/>
            </a:pPr>
            <a:r>
              <a:rPr lang="en-US" dirty="0"/>
              <a:t>	</a:t>
            </a:r>
          </a:p>
        </p:txBody>
      </p:sp>
      <p:sp>
        <p:nvSpPr>
          <p:cNvPr id="4" name="Slide Number Placeholder 3">
            <a:extLst>
              <a:ext uri="{FF2B5EF4-FFF2-40B4-BE49-F238E27FC236}">
                <a16:creationId xmlns:a16="http://schemas.microsoft.com/office/drawing/2014/main" id="{5356AFAA-5D74-D970-B164-72280C06B5FB}"/>
              </a:ext>
            </a:extLst>
          </p:cNvPr>
          <p:cNvSpPr>
            <a:spLocks noGrp="1"/>
          </p:cNvSpPr>
          <p:nvPr>
            <p:ph type="sldNum" sz="quarter" idx="12"/>
          </p:nvPr>
        </p:nvSpPr>
        <p:spPr/>
        <p:txBody>
          <a:bodyPr/>
          <a:lstStyle/>
          <a:p>
            <a:fld id="{6E2D2B3B-882E-40F3-A32F-6DD516915044}" type="slidenum">
              <a:rPr lang="en-US" smtClean="0"/>
              <a:pPr/>
              <a:t>15</a:t>
            </a:fld>
            <a:endParaRPr lang="en-US"/>
          </a:p>
        </p:txBody>
      </p:sp>
    </p:spTree>
    <p:extLst>
      <p:ext uri="{BB962C8B-B14F-4D97-AF65-F5344CB8AC3E}">
        <p14:creationId xmlns:p14="http://schemas.microsoft.com/office/powerpoint/2010/main" val="239269363"/>
      </p:ext>
    </p:extLst>
  </p:cSld>
  <p:clrMapOvr>
    <a:masterClrMapping/>
  </p:clrMapOvr>
  <mc:AlternateContent xmlns:mc="http://schemas.openxmlformats.org/markup-compatibility/2006" xmlns:p14="http://schemas.microsoft.com/office/powerpoint/2010/main">
    <mc:Choice Requires="p14">
      <p:transition spd="slow" p14:dur="2000" advTm="32876"/>
    </mc:Choice>
    <mc:Fallback xmlns="">
      <p:transition spd="slow" advTm="3287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3794E-5181-5C11-6C25-C497AEE1D8F3}"/>
              </a:ext>
            </a:extLst>
          </p:cNvPr>
          <p:cNvSpPr>
            <a:spLocks noGrp="1"/>
          </p:cNvSpPr>
          <p:nvPr>
            <p:ph type="title"/>
          </p:nvPr>
        </p:nvSpPr>
        <p:spPr>
          <a:xfrm>
            <a:off x="457200" y="90022"/>
            <a:ext cx="7620000" cy="734355"/>
          </a:xfrm>
        </p:spPr>
        <p:txBody>
          <a:bodyPr/>
          <a:lstStyle/>
          <a:p>
            <a:r>
              <a:rPr lang="en-US" b="1" dirty="0"/>
              <a:t>Vikings’ Trip to Mars</a:t>
            </a:r>
          </a:p>
        </p:txBody>
      </p:sp>
      <p:sp>
        <p:nvSpPr>
          <p:cNvPr id="3" name="Content Placeholder 2">
            <a:extLst>
              <a:ext uri="{FF2B5EF4-FFF2-40B4-BE49-F238E27FC236}">
                <a16:creationId xmlns:a16="http://schemas.microsoft.com/office/drawing/2014/main" id="{A6812E41-04C7-2076-5546-0C35813D27FE}"/>
              </a:ext>
            </a:extLst>
          </p:cNvPr>
          <p:cNvSpPr>
            <a:spLocks noGrp="1"/>
          </p:cNvSpPr>
          <p:nvPr>
            <p:ph idx="1"/>
          </p:nvPr>
        </p:nvSpPr>
        <p:spPr>
          <a:xfrm>
            <a:off x="457199" y="1019503"/>
            <a:ext cx="7740869" cy="5570483"/>
          </a:xfrm>
        </p:spPr>
        <p:txBody>
          <a:bodyPr>
            <a:normAutofit/>
          </a:bodyPr>
          <a:lstStyle/>
          <a:p>
            <a:r>
              <a:rPr lang="en-US" dirty="0"/>
              <a:t>Viking 1</a:t>
            </a:r>
          </a:p>
          <a:p>
            <a:pPr lvl="1"/>
            <a:r>
              <a:rPr lang="en-US" sz="2000" dirty="0"/>
              <a:t>Launched August 20, 1975, on Titan / Centaur</a:t>
            </a:r>
          </a:p>
          <a:p>
            <a:pPr lvl="1"/>
            <a:r>
              <a:rPr lang="en-US" sz="2000" dirty="0"/>
              <a:t>Course corrections August 27, 1975, and June 10 &amp; 15, 1976</a:t>
            </a:r>
          </a:p>
          <a:p>
            <a:pPr lvl="1"/>
            <a:r>
              <a:rPr lang="en-US" sz="2000" dirty="0"/>
              <a:t>Entered orbit June 19, 1976 (periapsis 1K mi, apoapsis 20K mi)</a:t>
            </a:r>
          </a:p>
          <a:p>
            <a:pPr lvl="1"/>
            <a:r>
              <a:rPr lang="en-US" sz="2000" dirty="0"/>
              <a:t>Immediately found that the proposed landing site in Chryse Planitia (“Golden Plain”) was rougher than expected, and a new site on its western slope was chosen</a:t>
            </a:r>
          </a:p>
          <a:p>
            <a:pPr lvl="1"/>
            <a:r>
              <a:rPr lang="en-US" sz="2000" dirty="0"/>
              <a:t>Successful landing July 20, 1976 (16 days late). Due to the speed-of-light time delay, touchdown on Earth was recorded 19 minutes after actual touchdown.  The first pictures showed nearby rocks large enough to have prevented a safe landing.</a:t>
            </a:r>
          </a:p>
          <a:p>
            <a:r>
              <a:rPr lang="en-US" dirty="0"/>
              <a:t>Viking 2: </a:t>
            </a:r>
          </a:p>
          <a:p>
            <a:pPr lvl="1"/>
            <a:r>
              <a:rPr lang="en-US" dirty="0"/>
              <a:t>Launched September 2, 1975</a:t>
            </a:r>
          </a:p>
          <a:p>
            <a:pPr lvl="1"/>
            <a:r>
              <a:rPr lang="en-US" sz="2000" dirty="0"/>
              <a:t>Course correction September 19, 1975</a:t>
            </a:r>
          </a:p>
          <a:p>
            <a:pPr lvl="1"/>
            <a:r>
              <a:rPr lang="en-US" sz="2000" dirty="0"/>
              <a:t>Entered orbit August 7, 1976</a:t>
            </a:r>
          </a:p>
          <a:p>
            <a:pPr lvl="1"/>
            <a:r>
              <a:rPr lang="en-US" sz="2000" dirty="0"/>
              <a:t>Re-routed landing in Utopia Planitia</a:t>
            </a:r>
          </a:p>
          <a:p>
            <a:pPr lvl="1"/>
            <a:r>
              <a:rPr lang="en-US" sz="2000" dirty="0"/>
              <a:t>Successful landing September 3, 1976, tilted 8.5</a:t>
            </a:r>
            <a:r>
              <a:rPr lang="en-US" sz="2000" baseline="30000" dirty="0"/>
              <a:t>◦</a:t>
            </a:r>
          </a:p>
        </p:txBody>
      </p:sp>
      <p:sp>
        <p:nvSpPr>
          <p:cNvPr id="4" name="Slide Number Placeholder 3">
            <a:extLst>
              <a:ext uri="{FF2B5EF4-FFF2-40B4-BE49-F238E27FC236}">
                <a16:creationId xmlns:a16="http://schemas.microsoft.com/office/drawing/2014/main" id="{262FF4A2-90D9-27D5-20A3-F5C72F2B75B2}"/>
              </a:ext>
            </a:extLst>
          </p:cNvPr>
          <p:cNvSpPr>
            <a:spLocks noGrp="1"/>
          </p:cNvSpPr>
          <p:nvPr>
            <p:ph type="sldNum" sz="quarter" idx="12"/>
          </p:nvPr>
        </p:nvSpPr>
        <p:spPr/>
        <p:txBody>
          <a:bodyPr/>
          <a:lstStyle/>
          <a:p>
            <a:fld id="{6E2D2B3B-882E-40F3-A32F-6DD516915044}" type="slidenum">
              <a:rPr lang="en-US" smtClean="0"/>
              <a:pPr/>
              <a:t>16</a:t>
            </a:fld>
            <a:endParaRPr lang="en-US"/>
          </a:p>
        </p:txBody>
      </p:sp>
    </p:spTree>
    <p:extLst>
      <p:ext uri="{BB962C8B-B14F-4D97-AF65-F5344CB8AC3E}">
        <p14:creationId xmlns:p14="http://schemas.microsoft.com/office/powerpoint/2010/main" val="2114671050"/>
      </p:ext>
    </p:extLst>
  </p:cSld>
  <p:clrMapOvr>
    <a:masterClrMapping/>
  </p:clrMapOvr>
  <mc:AlternateContent xmlns:mc="http://schemas.openxmlformats.org/markup-compatibility/2006" xmlns:p14="http://schemas.microsoft.com/office/powerpoint/2010/main">
    <mc:Choice Requires="p14">
      <p:transition spd="slow" p14:dur="2000" advTm="114564"/>
    </mc:Choice>
    <mc:Fallback xmlns="">
      <p:transition spd="slow" advTm="11456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3794E-5181-5C11-6C25-C497AEE1D8F3}"/>
              </a:ext>
            </a:extLst>
          </p:cNvPr>
          <p:cNvSpPr>
            <a:spLocks noGrp="1"/>
          </p:cNvSpPr>
          <p:nvPr>
            <p:ph type="title"/>
          </p:nvPr>
        </p:nvSpPr>
        <p:spPr>
          <a:xfrm>
            <a:off x="457200" y="90022"/>
            <a:ext cx="7620000" cy="734355"/>
          </a:xfrm>
        </p:spPr>
        <p:txBody>
          <a:bodyPr/>
          <a:lstStyle/>
          <a:p>
            <a:r>
              <a:rPr lang="en-US" b="1" dirty="0"/>
              <a:t>Vikings 1 Launch (NY Times, p. 40)</a:t>
            </a:r>
          </a:p>
        </p:txBody>
      </p:sp>
      <p:sp>
        <p:nvSpPr>
          <p:cNvPr id="4" name="Slide Number Placeholder 3">
            <a:extLst>
              <a:ext uri="{FF2B5EF4-FFF2-40B4-BE49-F238E27FC236}">
                <a16:creationId xmlns:a16="http://schemas.microsoft.com/office/drawing/2014/main" id="{262FF4A2-90D9-27D5-20A3-F5C72F2B75B2}"/>
              </a:ext>
            </a:extLst>
          </p:cNvPr>
          <p:cNvSpPr>
            <a:spLocks noGrp="1"/>
          </p:cNvSpPr>
          <p:nvPr>
            <p:ph type="sldNum" sz="quarter" idx="12"/>
          </p:nvPr>
        </p:nvSpPr>
        <p:spPr/>
        <p:txBody>
          <a:bodyPr/>
          <a:lstStyle/>
          <a:p>
            <a:fld id="{6E2D2B3B-882E-40F3-A32F-6DD516915044}" type="slidenum">
              <a:rPr lang="en-US" smtClean="0"/>
              <a:pPr/>
              <a:t>17</a:t>
            </a:fld>
            <a:endParaRPr lang="en-US"/>
          </a:p>
        </p:txBody>
      </p:sp>
      <p:pic>
        <p:nvPicPr>
          <p:cNvPr id="8" name="Content Placeholder 7" descr="A newspaper with a picture of a moon&#10;&#10;Description automatically generated">
            <a:extLst>
              <a:ext uri="{FF2B5EF4-FFF2-40B4-BE49-F238E27FC236}">
                <a16:creationId xmlns:a16="http://schemas.microsoft.com/office/drawing/2014/main" id="{15D4DFCE-B68F-3923-BC74-1F5375E047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5388" y="665720"/>
            <a:ext cx="6491468" cy="6102258"/>
          </a:xfrm>
        </p:spPr>
      </p:pic>
    </p:spTree>
    <p:extLst>
      <p:ext uri="{BB962C8B-B14F-4D97-AF65-F5344CB8AC3E}">
        <p14:creationId xmlns:p14="http://schemas.microsoft.com/office/powerpoint/2010/main" val="2370447969"/>
      </p:ext>
    </p:extLst>
  </p:cSld>
  <p:clrMapOvr>
    <a:masterClrMapping/>
  </p:clrMapOvr>
  <mc:AlternateContent xmlns:mc="http://schemas.openxmlformats.org/markup-compatibility/2006" xmlns:p14="http://schemas.microsoft.com/office/powerpoint/2010/main">
    <mc:Choice Requires="p14">
      <p:transition spd="slow" p14:dur="2000" advTm="114564"/>
    </mc:Choice>
    <mc:Fallback xmlns="">
      <p:transition spd="slow" advTm="11456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3794E-5181-5C11-6C25-C497AEE1D8F3}"/>
              </a:ext>
            </a:extLst>
          </p:cNvPr>
          <p:cNvSpPr>
            <a:spLocks noGrp="1"/>
          </p:cNvSpPr>
          <p:nvPr>
            <p:ph type="title"/>
          </p:nvPr>
        </p:nvSpPr>
        <p:spPr>
          <a:xfrm>
            <a:off x="457200" y="90022"/>
            <a:ext cx="7620000" cy="734355"/>
          </a:xfrm>
        </p:spPr>
        <p:txBody>
          <a:bodyPr/>
          <a:lstStyle/>
          <a:p>
            <a:r>
              <a:rPr lang="en-US" b="1" dirty="0"/>
              <a:t>Vikings 1 Landing</a:t>
            </a:r>
          </a:p>
        </p:txBody>
      </p:sp>
      <p:sp>
        <p:nvSpPr>
          <p:cNvPr id="4" name="Slide Number Placeholder 3">
            <a:extLst>
              <a:ext uri="{FF2B5EF4-FFF2-40B4-BE49-F238E27FC236}">
                <a16:creationId xmlns:a16="http://schemas.microsoft.com/office/drawing/2014/main" id="{262FF4A2-90D9-27D5-20A3-F5C72F2B75B2}"/>
              </a:ext>
            </a:extLst>
          </p:cNvPr>
          <p:cNvSpPr>
            <a:spLocks noGrp="1"/>
          </p:cNvSpPr>
          <p:nvPr>
            <p:ph type="sldNum" sz="quarter" idx="12"/>
          </p:nvPr>
        </p:nvSpPr>
        <p:spPr/>
        <p:txBody>
          <a:bodyPr/>
          <a:lstStyle/>
          <a:p>
            <a:fld id="{6E2D2B3B-882E-40F3-A32F-6DD516915044}" type="slidenum">
              <a:rPr lang="en-US" smtClean="0"/>
              <a:pPr/>
              <a:t>18</a:t>
            </a:fld>
            <a:endParaRPr lang="en-US"/>
          </a:p>
        </p:txBody>
      </p:sp>
      <p:pic>
        <p:nvPicPr>
          <p:cNvPr id="10" name="Picture 9" descr="A newspaper with a picture of a field&#10;&#10;Description automatically generated">
            <a:extLst>
              <a:ext uri="{FF2B5EF4-FFF2-40B4-BE49-F238E27FC236}">
                <a16:creationId xmlns:a16="http://schemas.microsoft.com/office/drawing/2014/main" id="{D7E84AB8-B90C-9CEB-B156-155F25115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30" y="916976"/>
            <a:ext cx="7254406" cy="3354084"/>
          </a:xfrm>
          <a:prstGeom prst="rect">
            <a:avLst/>
          </a:prstGeom>
        </p:spPr>
      </p:pic>
      <p:pic>
        <p:nvPicPr>
          <p:cNvPr id="14" name="Picture 13" descr="A close-up of a newspaper&#10;&#10;Description automatically generated">
            <a:extLst>
              <a:ext uri="{FF2B5EF4-FFF2-40B4-BE49-F238E27FC236}">
                <a16:creationId xmlns:a16="http://schemas.microsoft.com/office/drawing/2014/main" id="{721CEE03-14A3-2F69-B19D-53B91299C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0396" y="136525"/>
            <a:ext cx="1483306" cy="6232707"/>
          </a:xfrm>
          <a:prstGeom prst="rect">
            <a:avLst/>
          </a:prstGeom>
        </p:spPr>
      </p:pic>
      <p:pic>
        <p:nvPicPr>
          <p:cNvPr id="5" name="Picture 4" descr="A newspaper with text on it&#10;&#10;Description automatically generated">
            <a:extLst>
              <a:ext uri="{FF2B5EF4-FFF2-40B4-BE49-F238E27FC236}">
                <a16:creationId xmlns:a16="http://schemas.microsoft.com/office/drawing/2014/main" id="{3B247BBA-B0E6-9FB9-DA9E-C0D2E6D28E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1226" y="4319441"/>
            <a:ext cx="4446954" cy="4245691"/>
          </a:xfrm>
          <a:prstGeom prst="rect">
            <a:avLst/>
          </a:prstGeom>
        </p:spPr>
      </p:pic>
    </p:spTree>
    <p:extLst>
      <p:ext uri="{BB962C8B-B14F-4D97-AF65-F5344CB8AC3E}">
        <p14:creationId xmlns:p14="http://schemas.microsoft.com/office/powerpoint/2010/main" val="3591187818"/>
      </p:ext>
    </p:extLst>
  </p:cSld>
  <p:clrMapOvr>
    <a:masterClrMapping/>
  </p:clrMapOvr>
  <mc:AlternateContent xmlns:mc="http://schemas.openxmlformats.org/markup-compatibility/2006" xmlns:p14="http://schemas.microsoft.com/office/powerpoint/2010/main">
    <mc:Choice Requires="p14">
      <p:transition spd="slow" p14:dur="2000" advTm="114564"/>
    </mc:Choice>
    <mc:Fallback xmlns="">
      <p:transition spd="slow" advTm="11456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70916-0CC4-24A6-A662-04199F337450}"/>
              </a:ext>
            </a:extLst>
          </p:cNvPr>
          <p:cNvSpPr>
            <a:spLocks noGrp="1"/>
          </p:cNvSpPr>
          <p:nvPr>
            <p:ph type="title"/>
          </p:nvPr>
        </p:nvSpPr>
        <p:spPr>
          <a:xfrm>
            <a:off x="457200" y="0"/>
            <a:ext cx="7620000" cy="1028700"/>
          </a:xfrm>
        </p:spPr>
        <p:txBody>
          <a:bodyPr/>
          <a:lstStyle/>
          <a:p>
            <a:r>
              <a:rPr lang="en-US" b="1" dirty="0"/>
              <a:t>First Viking Photographs</a:t>
            </a:r>
          </a:p>
        </p:txBody>
      </p:sp>
      <p:sp>
        <p:nvSpPr>
          <p:cNvPr id="3" name="Slide Number Placeholder 2">
            <a:extLst>
              <a:ext uri="{FF2B5EF4-FFF2-40B4-BE49-F238E27FC236}">
                <a16:creationId xmlns:a16="http://schemas.microsoft.com/office/drawing/2014/main" id="{88648C0C-C86B-EDF8-3869-B42CEFF4CAA0}"/>
              </a:ext>
            </a:extLst>
          </p:cNvPr>
          <p:cNvSpPr>
            <a:spLocks noGrp="1"/>
          </p:cNvSpPr>
          <p:nvPr>
            <p:ph type="sldNum" sz="quarter" idx="12"/>
          </p:nvPr>
        </p:nvSpPr>
        <p:spPr/>
        <p:txBody>
          <a:bodyPr/>
          <a:lstStyle/>
          <a:p>
            <a:fld id="{6E2D2B3B-882E-40F3-A32F-6DD516915044}" type="slidenum">
              <a:rPr lang="en-US" smtClean="0"/>
              <a:pPr/>
              <a:t>19</a:t>
            </a:fld>
            <a:endParaRPr lang="en-US"/>
          </a:p>
        </p:txBody>
      </p:sp>
      <p:pic>
        <p:nvPicPr>
          <p:cNvPr id="4" name="Picture 3" descr="A collage of images of mars&#10;&#10;Description automatically generated">
            <a:extLst>
              <a:ext uri="{FF2B5EF4-FFF2-40B4-BE49-F238E27FC236}">
                <a16:creationId xmlns:a16="http://schemas.microsoft.com/office/drawing/2014/main" id="{457A1FDF-983E-783D-D5A4-BA5B5B380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78" y="1028700"/>
            <a:ext cx="8870658" cy="4932262"/>
          </a:xfrm>
          <a:prstGeom prst="rect">
            <a:avLst/>
          </a:prstGeom>
        </p:spPr>
      </p:pic>
    </p:spTree>
    <p:extLst>
      <p:ext uri="{BB962C8B-B14F-4D97-AF65-F5344CB8AC3E}">
        <p14:creationId xmlns:p14="http://schemas.microsoft.com/office/powerpoint/2010/main" val="1468422827"/>
      </p:ext>
    </p:extLst>
  </p:cSld>
  <p:clrMapOvr>
    <a:masterClrMapping/>
  </p:clrMapOvr>
  <mc:AlternateContent xmlns:mc="http://schemas.openxmlformats.org/markup-compatibility/2006" xmlns:p14="http://schemas.microsoft.com/office/powerpoint/2010/main">
    <mc:Choice Requires="p14">
      <p:transition spd="slow" p14:dur="2000" advTm="1424"/>
    </mc:Choice>
    <mc:Fallback xmlns="">
      <p:transition spd="slow" advTm="142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538"/>
            <a:ext cx="7620000" cy="842962"/>
          </a:xfrm>
        </p:spPr>
        <p:txBody>
          <a:bodyPr/>
          <a:lstStyle/>
          <a:p>
            <a:r>
              <a:rPr lang="en-US" b="1" dirty="0"/>
              <a:t>Course Outline</a:t>
            </a:r>
          </a:p>
        </p:txBody>
      </p:sp>
      <p:sp>
        <p:nvSpPr>
          <p:cNvPr id="3" name="Content Placeholder 2"/>
          <p:cNvSpPr>
            <a:spLocks noGrp="1"/>
          </p:cNvSpPr>
          <p:nvPr>
            <p:ph idx="1"/>
          </p:nvPr>
        </p:nvSpPr>
        <p:spPr>
          <a:xfrm>
            <a:off x="457200" y="1066800"/>
            <a:ext cx="7620000" cy="4800600"/>
          </a:xfrm>
        </p:spPr>
        <p:txBody>
          <a:bodyPr>
            <a:normAutofit fontScale="70000" lnSpcReduction="20000"/>
          </a:bodyPr>
          <a:lstStyle/>
          <a:p>
            <a:r>
              <a:rPr lang="en-US" sz="3000" dirty="0"/>
              <a:t>Week 1</a:t>
            </a:r>
          </a:p>
          <a:p>
            <a:pPr lvl="1"/>
            <a:r>
              <a:rPr lang="en-US" sz="2800" dirty="0"/>
              <a:t>Astronomy background</a:t>
            </a:r>
          </a:p>
          <a:p>
            <a:pPr lvl="1"/>
            <a:r>
              <a:rPr lang="en-US" sz="2800" dirty="0"/>
              <a:t>Early flights with no or minimal success</a:t>
            </a:r>
          </a:p>
          <a:p>
            <a:pPr lvl="1"/>
            <a:r>
              <a:rPr lang="en-US" sz="2800" dirty="0"/>
              <a:t>Mariner Program</a:t>
            </a:r>
          </a:p>
          <a:p>
            <a:r>
              <a:rPr lang="en-US" sz="3000" b="1" dirty="0"/>
              <a:t>Week 2</a:t>
            </a:r>
          </a:p>
          <a:p>
            <a:pPr lvl="1"/>
            <a:r>
              <a:rPr lang="en-US" sz="2800" dirty="0"/>
              <a:t>1973: Soviet Mars program</a:t>
            </a:r>
          </a:p>
          <a:p>
            <a:pPr lvl="1"/>
            <a:r>
              <a:rPr lang="en-US" sz="2800" dirty="0"/>
              <a:t>1975: US Viking program</a:t>
            </a:r>
          </a:p>
          <a:p>
            <a:pPr lvl="1"/>
            <a:r>
              <a:rPr lang="en-US" sz="2800" dirty="0"/>
              <a:t>1990s: MGS, Pathfinder, Sojourner, Nozomi</a:t>
            </a:r>
          </a:p>
          <a:p>
            <a:r>
              <a:rPr lang="en-US" sz="3000" dirty="0"/>
              <a:t>Week 3</a:t>
            </a:r>
          </a:p>
          <a:p>
            <a:pPr lvl="1"/>
            <a:r>
              <a:rPr lang="en-US" sz="2800" dirty="0"/>
              <a:t>Early 2000s: Odyssey, Spirit &amp; Opportunity, Mars Express</a:t>
            </a:r>
          </a:p>
          <a:p>
            <a:pPr lvl="1"/>
            <a:r>
              <a:rPr lang="en-US" sz="2800" dirty="0"/>
              <a:t>Late 2000s: Mars Reconnaissance Orbiter, Phoenix lander</a:t>
            </a:r>
          </a:p>
          <a:p>
            <a:r>
              <a:rPr lang="en-US" sz="3000" dirty="0"/>
              <a:t>Week 4</a:t>
            </a:r>
          </a:p>
          <a:p>
            <a:pPr lvl="1"/>
            <a:r>
              <a:rPr lang="en-US" sz="2800" dirty="0"/>
              <a:t>2010s: Curiosity, MAVEN, Mangalayan, Insight</a:t>
            </a:r>
          </a:p>
          <a:p>
            <a:pPr lvl="1"/>
            <a:r>
              <a:rPr lang="en-US" sz="2800" dirty="0"/>
              <a:t>2020s: Perseverance, Ingenuity, Tianwen, Emirati Hope</a:t>
            </a:r>
          </a:p>
          <a:p>
            <a:pPr lvl="1"/>
            <a:r>
              <a:rPr lang="en-US" sz="2800" dirty="0"/>
              <a:t>Future: EscaPADE, Exo-Mars</a:t>
            </a:r>
          </a:p>
          <a:p>
            <a:pPr lvl="1"/>
            <a:r>
              <a:rPr lang="en-US" sz="2800" dirty="0"/>
              <a:t>Far future: humans on Mars</a:t>
            </a:r>
          </a:p>
          <a:p>
            <a:pPr marL="11430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422FCE6-EAE9-652B-1912-3EC1379AD59B}"/>
              </a:ext>
            </a:extLst>
          </p:cNvPr>
          <p:cNvSpPr>
            <a:spLocks noGrp="1"/>
          </p:cNvSpPr>
          <p:nvPr>
            <p:ph type="sldNum" sz="quarter" idx="12"/>
          </p:nvPr>
        </p:nvSpPr>
        <p:spPr/>
        <p:txBody>
          <a:bodyPr/>
          <a:lstStyle/>
          <a:p>
            <a:fld id="{6E2D2B3B-882E-40F3-A32F-6DD516915044}" type="slidenum">
              <a:rPr lang="en-US" smtClean="0"/>
              <a:pPr/>
              <a:t>2</a:t>
            </a:fld>
            <a:endParaRPr lang="en-US"/>
          </a:p>
        </p:txBody>
      </p:sp>
    </p:spTree>
    <p:extLst>
      <p:ext uri="{BB962C8B-B14F-4D97-AF65-F5344CB8AC3E}">
        <p14:creationId xmlns:p14="http://schemas.microsoft.com/office/powerpoint/2010/main" val="3173102995"/>
      </p:ext>
    </p:extLst>
  </p:cSld>
  <p:clrMapOvr>
    <a:masterClrMapping/>
  </p:clrMapOvr>
  <mc:AlternateContent xmlns:mc="http://schemas.openxmlformats.org/markup-compatibility/2006" xmlns:p14="http://schemas.microsoft.com/office/powerpoint/2010/main">
    <mc:Choice Requires="p14">
      <p:transition spd="slow" p14:dur="2000" advTm="54322"/>
    </mc:Choice>
    <mc:Fallback xmlns="">
      <p:transition spd="slow" advTm="5432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91"/>
            <a:ext cx="7620000" cy="797417"/>
          </a:xfrm>
        </p:spPr>
        <p:txBody>
          <a:bodyPr/>
          <a:lstStyle/>
          <a:p>
            <a:r>
              <a:rPr lang="en-US" b="1" dirty="0"/>
              <a:t>Viking Lander Results</a:t>
            </a:r>
          </a:p>
        </p:txBody>
      </p:sp>
      <p:sp>
        <p:nvSpPr>
          <p:cNvPr id="3" name="Content Placeholder 2"/>
          <p:cNvSpPr>
            <a:spLocks noGrp="1"/>
          </p:cNvSpPr>
          <p:nvPr>
            <p:ph idx="1"/>
          </p:nvPr>
        </p:nvSpPr>
        <p:spPr>
          <a:xfrm>
            <a:off x="329556" y="869678"/>
            <a:ext cx="7515580" cy="5635293"/>
          </a:xfrm>
        </p:spPr>
        <p:txBody>
          <a:bodyPr/>
          <a:lstStyle/>
          <a:p>
            <a:r>
              <a:rPr lang="en-US" dirty="0"/>
              <a:t>Rated for 30 days, Viking 1 lander operated for 6 (Earth) years</a:t>
            </a:r>
          </a:p>
          <a:p>
            <a:r>
              <a:rPr lang="en-US" dirty="0"/>
              <a:t>Viking 2 lander operated for 3 ½ years</a:t>
            </a:r>
          </a:p>
          <a:p>
            <a:r>
              <a:rPr lang="en-US" dirty="0"/>
              <a:t>Sky was pinkish rather than blue, due to dust in the air</a:t>
            </a:r>
          </a:p>
          <a:p>
            <a:r>
              <a:rPr lang="en-US" dirty="0"/>
              <a:t>Winds were measured at 0 to 22 mph, temperatures from -122 to -22 Fahrenheit, pressures from 7 to 8 mbar with a 5% drop as CO</a:t>
            </a:r>
            <a:r>
              <a:rPr lang="en-US" baseline="-25000" dirty="0"/>
              <a:t>2</a:t>
            </a:r>
            <a:r>
              <a:rPr lang="en-US" dirty="0"/>
              <a:t> froze onto the ice caps</a:t>
            </a:r>
          </a:p>
          <a:p>
            <a:r>
              <a:rPr lang="en-US" dirty="0"/>
              <a:t>The 6-foot robotic arm scooped up soil and deposited it in the chemistry lab</a:t>
            </a:r>
          </a:p>
          <a:p>
            <a:pPr lvl="1"/>
            <a:r>
              <a:rPr lang="en-US" dirty="0"/>
              <a:t>X-ray fluorescence spectrometry showed primarily silicon and iron, with higher-than-expected sulfur</a:t>
            </a:r>
          </a:p>
          <a:p>
            <a:pPr lvl="1"/>
            <a:r>
              <a:rPr lang="en-US" dirty="0"/>
              <a:t>Biology tests </a:t>
            </a:r>
          </a:p>
          <a:p>
            <a:pPr lvl="2"/>
            <a:r>
              <a:rPr lang="en-US" dirty="0"/>
              <a:t>Results were positive, but generally concluded to be due to chemical oxidants produced by the effect of UV light on the soils</a:t>
            </a:r>
          </a:p>
          <a:p>
            <a:pPr lvl="2"/>
            <a:r>
              <a:rPr lang="en-US" dirty="0"/>
              <a:t>Two original scientists and some recent work dissent</a:t>
            </a:r>
          </a:p>
          <a:p>
            <a:pPr lvl="1"/>
            <a:r>
              <a:rPr lang="en-US" dirty="0"/>
              <a:t>GCMS showed no detectable organic chemicals except chlorinated compounds thought to be cleaning contaminants</a:t>
            </a:r>
          </a:p>
          <a:p>
            <a:pPr marL="342900" lvl="1" indent="0">
              <a:buNone/>
            </a:pPr>
            <a:endParaRPr lang="en-US" dirty="0"/>
          </a:p>
          <a:p>
            <a:endParaRPr lang="en-US" dirty="0"/>
          </a:p>
        </p:txBody>
      </p:sp>
      <p:sp>
        <p:nvSpPr>
          <p:cNvPr id="4" name="Slide Number Placeholder 3">
            <a:extLst>
              <a:ext uri="{FF2B5EF4-FFF2-40B4-BE49-F238E27FC236}">
                <a16:creationId xmlns:a16="http://schemas.microsoft.com/office/drawing/2014/main" id="{4AAAD1B0-EE95-59A9-6A9C-630724BD1E6E}"/>
              </a:ext>
            </a:extLst>
          </p:cNvPr>
          <p:cNvSpPr>
            <a:spLocks noGrp="1"/>
          </p:cNvSpPr>
          <p:nvPr>
            <p:ph type="sldNum" sz="quarter" idx="12"/>
          </p:nvPr>
        </p:nvSpPr>
        <p:spPr/>
        <p:txBody>
          <a:bodyPr/>
          <a:lstStyle/>
          <a:p>
            <a:fld id="{6E2D2B3B-882E-40F3-A32F-6DD516915044}" type="slidenum">
              <a:rPr lang="en-US" smtClean="0"/>
              <a:pPr/>
              <a:t>20</a:t>
            </a:fld>
            <a:endParaRPr lang="en-US"/>
          </a:p>
        </p:txBody>
      </p:sp>
    </p:spTree>
    <p:extLst>
      <p:ext uri="{BB962C8B-B14F-4D97-AF65-F5344CB8AC3E}">
        <p14:creationId xmlns:p14="http://schemas.microsoft.com/office/powerpoint/2010/main" val="2098028441"/>
      </p:ext>
    </p:extLst>
  </p:cSld>
  <p:clrMapOvr>
    <a:masterClrMapping/>
  </p:clrMapOvr>
  <mc:AlternateContent xmlns:mc="http://schemas.openxmlformats.org/markup-compatibility/2006" xmlns:p14="http://schemas.microsoft.com/office/powerpoint/2010/main">
    <mc:Choice Requires="p14">
      <p:transition spd="slow" p14:dur="2000" advTm="42401"/>
    </mc:Choice>
    <mc:Fallback xmlns="">
      <p:transition spd="slow" advTm="4240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059"/>
            <a:ext cx="7620000" cy="1143000"/>
          </a:xfrm>
        </p:spPr>
        <p:txBody>
          <a:bodyPr/>
          <a:lstStyle/>
          <a:p>
            <a:r>
              <a:rPr lang="en-US" b="1" dirty="0"/>
              <a:t>Viking Orbiter Results</a:t>
            </a:r>
          </a:p>
        </p:txBody>
      </p:sp>
      <p:sp>
        <p:nvSpPr>
          <p:cNvPr id="3" name="Content Placeholder 2"/>
          <p:cNvSpPr>
            <a:spLocks noGrp="1"/>
          </p:cNvSpPr>
          <p:nvPr>
            <p:ph idx="1"/>
          </p:nvPr>
        </p:nvSpPr>
        <p:spPr>
          <a:xfrm>
            <a:off x="457200" y="1288059"/>
            <a:ext cx="8077200" cy="4800600"/>
          </a:xfrm>
        </p:spPr>
        <p:txBody>
          <a:bodyPr/>
          <a:lstStyle/>
          <a:p>
            <a:r>
              <a:rPr lang="en-US" dirty="0"/>
              <a:t>Orbiters ran out of attitude control gas at 5 and 3 years respectively</a:t>
            </a:r>
          </a:p>
          <a:p>
            <a:r>
              <a:rPr lang="en-US" dirty="0"/>
              <a:t>North polar ice cap is water ice, not CO</a:t>
            </a:r>
            <a:r>
              <a:rPr lang="en-US" baseline="-25000" dirty="0"/>
              <a:t>2</a:t>
            </a:r>
            <a:r>
              <a:rPr lang="en-US" dirty="0"/>
              <a:t> (dry ice)</a:t>
            </a:r>
          </a:p>
          <a:p>
            <a:r>
              <a:rPr lang="en-US" dirty="0"/>
              <a:t>Permafrost (subsurface ice) is prevalent</a:t>
            </a:r>
          </a:p>
          <a:p>
            <a:r>
              <a:rPr lang="en-US" dirty="0"/>
              <a:t>Moons appear similar in composition to asteroids</a:t>
            </a:r>
          </a:p>
          <a:p>
            <a:r>
              <a:rPr lang="en-US" dirty="0"/>
              <a:t>Thousands of pictures were taken</a:t>
            </a:r>
          </a:p>
          <a:p>
            <a:pPr marL="0" indent="0">
              <a:buNone/>
            </a:pPr>
            <a:endParaRPr lang="en-US" dirty="0"/>
          </a:p>
        </p:txBody>
      </p:sp>
      <p:sp>
        <p:nvSpPr>
          <p:cNvPr id="4" name="Slide Number Placeholder 3">
            <a:extLst>
              <a:ext uri="{FF2B5EF4-FFF2-40B4-BE49-F238E27FC236}">
                <a16:creationId xmlns:a16="http://schemas.microsoft.com/office/drawing/2014/main" id="{F7E07CF9-19DF-E0BC-F7EF-E3486CA2C773}"/>
              </a:ext>
            </a:extLst>
          </p:cNvPr>
          <p:cNvSpPr>
            <a:spLocks noGrp="1"/>
          </p:cNvSpPr>
          <p:nvPr>
            <p:ph type="sldNum" sz="quarter" idx="12"/>
          </p:nvPr>
        </p:nvSpPr>
        <p:spPr/>
        <p:txBody>
          <a:bodyPr/>
          <a:lstStyle/>
          <a:p>
            <a:fld id="{6E2D2B3B-882E-40F3-A32F-6DD516915044}" type="slidenum">
              <a:rPr lang="en-US" smtClean="0"/>
              <a:pPr/>
              <a:t>21</a:t>
            </a:fld>
            <a:endParaRPr lang="en-US"/>
          </a:p>
        </p:txBody>
      </p:sp>
    </p:spTree>
    <p:extLst>
      <p:ext uri="{BB962C8B-B14F-4D97-AF65-F5344CB8AC3E}">
        <p14:creationId xmlns:p14="http://schemas.microsoft.com/office/powerpoint/2010/main" val="2373439188"/>
      </p:ext>
    </p:extLst>
  </p:cSld>
  <p:clrMapOvr>
    <a:masterClrMapping/>
  </p:clrMapOvr>
  <mc:AlternateContent xmlns:mc="http://schemas.openxmlformats.org/markup-compatibility/2006" xmlns:p14="http://schemas.microsoft.com/office/powerpoint/2010/main">
    <mc:Choice Requires="p14">
      <p:transition spd="slow" p14:dur="2000" advTm="31859"/>
    </mc:Choice>
    <mc:Fallback xmlns="">
      <p:transition spd="slow" advTm="3185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70916-0CC4-24A6-A662-04199F337450}"/>
              </a:ext>
            </a:extLst>
          </p:cNvPr>
          <p:cNvSpPr>
            <a:spLocks noGrp="1"/>
          </p:cNvSpPr>
          <p:nvPr>
            <p:ph type="title"/>
          </p:nvPr>
        </p:nvSpPr>
        <p:spPr>
          <a:xfrm>
            <a:off x="457200" y="0"/>
            <a:ext cx="7620000" cy="1028700"/>
          </a:xfrm>
        </p:spPr>
        <p:txBody>
          <a:bodyPr/>
          <a:lstStyle/>
          <a:p>
            <a:r>
              <a:rPr lang="en-US" b="1" dirty="0"/>
              <a:t>Viking Photo of Drainage</a:t>
            </a:r>
          </a:p>
        </p:txBody>
      </p:sp>
      <p:sp>
        <p:nvSpPr>
          <p:cNvPr id="3" name="Slide Number Placeholder 2">
            <a:extLst>
              <a:ext uri="{FF2B5EF4-FFF2-40B4-BE49-F238E27FC236}">
                <a16:creationId xmlns:a16="http://schemas.microsoft.com/office/drawing/2014/main" id="{3E719132-C841-895F-6FD7-E20E2712840A}"/>
              </a:ext>
            </a:extLst>
          </p:cNvPr>
          <p:cNvSpPr>
            <a:spLocks noGrp="1"/>
          </p:cNvSpPr>
          <p:nvPr>
            <p:ph type="sldNum" sz="quarter" idx="12"/>
          </p:nvPr>
        </p:nvSpPr>
        <p:spPr/>
        <p:txBody>
          <a:bodyPr/>
          <a:lstStyle/>
          <a:p>
            <a:fld id="{6E2D2B3B-882E-40F3-A32F-6DD516915044}" type="slidenum">
              <a:rPr lang="en-US" smtClean="0"/>
              <a:pPr/>
              <a:t>22</a:t>
            </a:fld>
            <a:endParaRPr lang="en-US"/>
          </a:p>
        </p:txBody>
      </p:sp>
      <p:pic>
        <p:nvPicPr>
          <p:cNvPr id="5" name="Picture 4" descr="A close-up of a moon&#10;&#10;Description automatically generated">
            <a:extLst>
              <a:ext uri="{FF2B5EF4-FFF2-40B4-BE49-F238E27FC236}">
                <a16:creationId xmlns:a16="http://schemas.microsoft.com/office/drawing/2014/main" id="{BFC81E3F-8D1A-7303-0EE7-2115A1B14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028699"/>
            <a:ext cx="6335486" cy="5701937"/>
          </a:xfrm>
          <a:prstGeom prst="rect">
            <a:avLst/>
          </a:prstGeom>
        </p:spPr>
      </p:pic>
    </p:spTree>
    <p:extLst>
      <p:ext uri="{BB962C8B-B14F-4D97-AF65-F5344CB8AC3E}">
        <p14:creationId xmlns:p14="http://schemas.microsoft.com/office/powerpoint/2010/main" val="1844645937"/>
      </p:ext>
    </p:extLst>
  </p:cSld>
  <p:clrMapOvr>
    <a:masterClrMapping/>
  </p:clrMapOvr>
  <mc:AlternateContent xmlns:mc="http://schemas.openxmlformats.org/markup-compatibility/2006" xmlns:p14="http://schemas.microsoft.com/office/powerpoint/2010/main">
    <mc:Choice Requires="p14">
      <p:transition spd="slow" p14:dur="2000" advTm="17059"/>
    </mc:Choice>
    <mc:Fallback xmlns="">
      <p:transition spd="slow" advTm="1705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1201-5FAE-49C9-8D5A-A0BDF419F2FB}"/>
              </a:ext>
            </a:extLst>
          </p:cNvPr>
          <p:cNvSpPr>
            <a:spLocks noGrp="1"/>
          </p:cNvSpPr>
          <p:nvPr>
            <p:ph type="title"/>
          </p:nvPr>
        </p:nvSpPr>
        <p:spPr>
          <a:xfrm>
            <a:off x="457200" y="95277"/>
            <a:ext cx="7488621" cy="723845"/>
          </a:xfrm>
        </p:spPr>
        <p:txBody>
          <a:bodyPr/>
          <a:lstStyle/>
          <a:p>
            <a:r>
              <a:rPr lang="en-US" b="1" dirty="0"/>
              <a:t>Viking Composite Picture</a:t>
            </a:r>
          </a:p>
        </p:txBody>
      </p:sp>
      <p:pic>
        <p:nvPicPr>
          <p:cNvPr id="5" name="Content Placeholder 4" descr="A planet with a black background&#10;&#10;Description automatically generated">
            <a:extLst>
              <a:ext uri="{FF2B5EF4-FFF2-40B4-BE49-F238E27FC236}">
                <a16:creationId xmlns:a16="http://schemas.microsoft.com/office/drawing/2014/main" id="{39A44426-EBF2-8610-8BD3-B4D360C191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243666"/>
            <a:ext cx="5519057" cy="5519057"/>
          </a:xfrm>
        </p:spPr>
      </p:pic>
      <p:sp>
        <p:nvSpPr>
          <p:cNvPr id="3" name="Slide Number Placeholder 2">
            <a:extLst>
              <a:ext uri="{FF2B5EF4-FFF2-40B4-BE49-F238E27FC236}">
                <a16:creationId xmlns:a16="http://schemas.microsoft.com/office/drawing/2014/main" id="{EDBEAE6F-E1FF-3123-BB91-DFE4D6FE7BB3}"/>
              </a:ext>
            </a:extLst>
          </p:cNvPr>
          <p:cNvSpPr>
            <a:spLocks noGrp="1"/>
          </p:cNvSpPr>
          <p:nvPr>
            <p:ph type="sldNum" sz="quarter" idx="12"/>
          </p:nvPr>
        </p:nvSpPr>
        <p:spPr/>
        <p:txBody>
          <a:bodyPr/>
          <a:lstStyle/>
          <a:p>
            <a:fld id="{6E2D2B3B-882E-40F3-A32F-6DD516915044}" type="slidenum">
              <a:rPr lang="en-US" smtClean="0"/>
              <a:pPr/>
              <a:t>23</a:t>
            </a:fld>
            <a:endParaRPr lang="en-US"/>
          </a:p>
        </p:txBody>
      </p:sp>
      <p:sp>
        <p:nvSpPr>
          <p:cNvPr id="6" name="TextBox 5">
            <a:extLst>
              <a:ext uri="{FF2B5EF4-FFF2-40B4-BE49-F238E27FC236}">
                <a16:creationId xmlns:a16="http://schemas.microsoft.com/office/drawing/2014/main" id="{3BFC4446-4B9F-A160-0A3E-1D53CF5BF20B}"/>
              </a:ext>
            </a:extLst>
          </p:cNvPr>
          <p:cNvSpPr txBox="1"/>
          <p:nvPr/>
        </p:nvSpPr>
        <p:spPr>
          <a:xfrm>
            <a:off x="914399" y="872204"/>
            <a:ext cx="3842657" cy="369332"/>
          </a:xfrm>
          <a:prstGeom prst="rect">
            <a:avLst/>
          </a:prstGeom>
          <a:noFill/>
        </p:spPr>
        <p:txBody>
          <a:bodyPr wrap="square" rtlCol="0">
            <a:spAutoFit/>
          </a:bodyPr>
          <a:lstStyle/>
          <a:p>
            <a:r>
              <a:rPr lang="en-US" dirty="0"/>
              <a:t>Valles Marineris</a:t>
            </a:r>
          </a:p>
        </p:txBody>
      </p:sp>
    </p:spTree>
    <p:extLst>
      <p:ext uri="{BB962C8B-B14F-4D97-AF65-F5344CB8AC3E}">
        <p14:creationId xmlns:p14="http://schemas.microsoft.com/office/powerpoint/2010/main" val="2506420880"/>
      </p:ext>
    </p:extLst>
  </p:cSld>
  <p:clrMapOvr>
    <a:masterClrMapping/>
  </p:clrMapOvr>
  <mc:AlternateContent xmlns:mc="http://schemas.openxmlformats.org/markup-compatibility/2006" xmlns:p14="http://schemas.microsoft.com/office/powerpoint/2010/main">
    <mc:Choice Requires="p14">
      <p:transition spd="slow" p14:dur="2000" advTm="22232"/>
    </mc:Choice>
    <mc:Fallback xmlns="">
      <p:transition spd="slow" advTm="2223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E2ECA-953A-8486-A6A4-E2E4D8A8F9B4}"/>
              </a:ext>
            </a:extLst>
          </p:cNvPr>
          <p:cNvSpPr>
            <a:spLocks noGrp="1"/>
          </p:cNvSpPr>
          <p:nvPr>
            <p:ph type="title"/>
          </p:nvPr>
        </p:nvSpPr>
        <p:spPr>
          <a:xfrm>
            <a:off x="457200" y="73658"/>
            <a:ext cx="7529332" cy="767084"/>
          </a:xfrm>
        </p:spPr>
        <p:txBody>
          <a:bodyPr/>
          <a:lstStyle/>
          <a:p>
            <a:r>
              <a:rPr lang="en-US" b="1" dirty="0"/>
              <a:t>Viking 1 and 2 Summary</a:t>
            </a:r>
          </a:p>
        </p:txBody>
      </p:sp>
      <p:sp>
        <p:nvSpPr>
          <p:cNvPr id="3" name="Content Placeholder 2">
            <a:extLst>
              <a:ext uri="{FF2B5EF4-FFF2-40B4-BE49-F238E27FC236}">
                <a16:creationId xmlns:a16="http://schemas.microsoft.com/office/drawing/2014/main" id="{0AD9385A-EAA3-4959-5903-4BD282F27426}"/>
              </a:ext>
            </a:extLst>
          </p:cNvPr>
          <p:cNvSpPr>
            <a:spLocks noGrp="1"/>
          </p:cNvSpPr>
          <p:nvPr>
            <p:ph idx="1"/>
          </p:nvPr>
        </p:nvSpPr>
        <p:spPr>
          <a:xfrm>
            <a:off x="457200" y="840741"/>
            <a:ext cx="7702952" cy="5606357"/>
          </a:xfrm>
        </p:spPr>
        <p:txBody>
          <a:bodyPr/>
          <a:lstStyle/>
          <a:p>
            <a:r>
              <a:rPr lang="en-US" sz="2800" dirty="0"/>
              <a:t>Technical wins with first successful EDL and miniaturized GCMS</a:t>
            </a:r>
          </a:p>
          <a:p>
            <a:r>
              <a:rPr lang="en-US" sz="2800" dirty="0"/>
              <a:t>Clear evidence of past liquid water along with current conditions without liquid water stimulated research in global climate change</a:t>
            </a:r>
          </a:p>
          <a:p>
            <a:r>
              <a:rPr lang="en-US" sz="2800" dirty="0"/>
              <a:t>Negative biologic results reduced interest in Mars for several years</a:t>
            </a:r>
          </a:p>
          <a:p>
            <a:r>
              <a:rPr lang="en-US" sz="2800" dirty="0">
                <a:hlinkClick r:id="rId2"/>
              </a:rPr>
              <a:t>25th Anniversary (1:42)</a:t>
            </a:r>
            <a:r>
              <a:rPr lang="en-US" sz="2800" dirty="0"/>
              <a:t>  [original Viking team aged 25 years]</a:t>
            </a:r>
          </a:p>
          <a:p>
            <a:endParaRPr lang="en-US" dirty="0"/>
          </a:p>
        </p:txBody>
      </p:sp>
      <p:sp>
        <p:nvSpPr>
          <p:cNvPr id="4" name="Slide Number Placeholder 3">
            <a:extLst>
              <a:ext uri="{FF2B5EF4-FFF2-40B4-BE49-F238E27FC236}">
                <a16:creationId xmlns:a16="http://schemas.microsoft.com/office/drawing/2014/main" id="{526D7EA6-6A07-B576-5F0A-CD6C8EAC7D55}"/>
              </a:ext>
            </a:extLst>
          </p:cNvPr>
          <p:cNvSpPr>
            <a:spLocks noGrp="1"/>
          </p:cNvSpPr>
          <p:nvPr>
            <p:ph type="sldNum" sz="quarter" idx="12"/>
          </p:nvPr>
        </p:nvSpPr>
        <p:spPr/>
        <p:txBody>
          <a:bodyPr/>
          <a:lstStyle/>
          <a:p>
            <a:fld id="{6E2D2B3B-882E-40F3-A32F-6DD516915044}" type="slidenum">
              <a:rPr lang="en-US" smtClean="0"/>
              <a:pPr/>
              <a:t>24</a:t>
            </a:fld>
            <a:endParaRPr lang="en-US"/>
          </a:p>
        </p:txBody>
      </p:sp>
    </p:spTree>
    <p:extLst>
      <p:ext uri="{BB962C8B-B14F-4D97-AF65-F5344CB8AC3E}">
        <p14:creationId xmlns:p14="http://schemas.microsoft.com/office/powerpoint/2010/main" val="1065749683"/>
      </p:ext>
    </p:extLst>
  </p:cSld>
  <p:clrMapOvr>
    <a:masterClrMapping/>
  </p:clrMapOvr>
  <mc:AlternateContent xmlns:mc="http://schemas.openxmlformats.org/markup-compatibility/2006" xmlns:p14="http://schemas.microsoft.com/office/powerpoint/2010/main">
    <mc:Choice Requires="p14">
      <p:transition spd="slow" p14:dur="2000" advTm="20968"/>
    </mc:Choice>
    <mc:Fallback xmlns="">
      <p:transition spd="slow" advTm="2096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2FF9-D6E9-2192-1FC8-738EA16622BF}"/>
              </a:ext>
            </a:extLst>
          </p:cNvPr>
          <p:cNvSpPr>
            <a:spLocks noGrp="1"/>
          </p:cNvSpPr>
          <p:nvPr>
            <p:ph type="title"/>
          </p:nvPr>
        </p:nvSpPr>
        <p:spPr>
          <a:xfrm>
            <a:off x="457200" y="79445"/>
            <a:ext cx="7170516" cy="755509"/>
          </a:xfrm>
        </p:spPr>
        <p:txBody>
          <a:bodyPr>
            <a:normAutofit fontScale="90000"/>
          </a:bodyPr>
          <a:lstStyle/>
          <a:p>
            <a:r>
              <a:rPr lang="en-US" b="1" dirty="0"/>
              <a:t>Two Failures: Phobos and Mars Observer</a:t>
            </a:r>
          </a:p>
        </p:txBody>
      </p:sp>
      <p:sp>
        <p:nvSpPr>
          <p:cNvPr id="3" name="Content Placeholder 2">
            <a:extLst>
              <a:ext uri="{FF2B5EF4-FFF2-40B4-BE49-F238E27FC236}">
                <a16:creationId xmlns:a16="http://schemas.microsoft.com/office/drawing/2014/main" id="{5358185C-F65B-36C1-BC29-77CE0E807A47}"/>
              </a:ext>
            </a:extLst>
          </p:cNvPr>
          <p:cNvSpPr>
            <a:spLocks noGrp="1"/>
          </p:cNvSpPr>
          <p:nvPr>
            <p:ph idx="1"/>
          </p:nvPr>
        </p:nvSpPr>
        <p:spPr>
          <a:xfrm>
            <a:off x="457200" y="917292"/>
            <a:ext cx="7737676" cy="5587679"/>
          </a:xfrm>
        </p:spPr>
        <p:txBody>
          <a:bodyPr/>
          <a:lstStyle/>
          <a:p>
            <a:r>
              <a:rPr lang="en-US" dirty="0"/>
              <a:t>Soviet Phobos 1 and 2 orbiters with landers (1988)</a:t>
            </a:r>
          </a:p>
          <a:p>
            <a:pPr lvl="1"/>
            <a:r>
              <a:rPr lang="en-US" dirty="0"/>
              <a:t>Cooperation of 14 nations including US Deep Space Network</a:t>
            </a:r>
          </a:p>
          <a:p>
            <a:pPr lvl="1"/>
            <a:r>
              <a:rPr lang="en-US" dirty="0"/>
              <a:t>Phobos 1 failed en-route: a single character error in an uploaded program resulted in turning off attitude control, and the batteries ran down</a:t>
            </a:r>
          </a:p>
          <a:p>
            <a:pPr lvl="1"/>
            <a:r>
              <a:rPr lang="en-US" dirty="0"/>
              <a:t>Phobos 2 entered orbit around Mars and took 37 images of Phobos, but failed before the lander could be de-orbited</a:t>
            </a:r>
          </a:p>
          <a:p>
            <a:r>
              <a:rPr lang="en-US" dirty="0"/>
              <a:t>US Mars Observer (1992)</a:t>
            </a:r>
          </a:p>
          <a:p>
            <a:pPr lvl="1"/>
            <a:r>
              <a:rPr lang="en-US" dirty="0"/>
              <a:t>$813 million orbiter designed to study elemental and mineralogical composition of the surface, gravitational and magnetic fields, temporal and spatial distribution of volatiles and dust, and circulation of the atmosphere</a:t>
            </a:r>
          </a:p>
          <a:p>
            <a:pPr lvl="1"/>
            <a:r>
              <a:rPr lang="en-US" dirty="0"/>
              <a:t>Contact was lost 3 days before planned orbital insertion</a:t>
            </a:r>
          </a:p>
          <a:p>
            <a:pPr lvl="1"/>
            <a:r>
              <a:rPr lang="en-US" dirty="0"/>
              <a:t>Likely cause was fuel and oxidizer leakage through a check valve during cruise resulting in an explosion when the engine was restarted for course correction</a:t>
            </a:r>
          </a:p>
        </p:txBody>
      </p:sp>
      <p:sp>
        <p:nvSpPr>
          <p:cNvPr id="4" name="Slide Number Placeholder 3">
            <a:extLst>
              <a:ext uri="{FF2B5EF4-FFF2-40B4-BE49-F238E27FC236}">
                <a16:creationId xmlns:a16="http://schemas.microsoft.com/office/drawing/2014/main" id="{07380C6C-F179-0771-5E6B-715FA7611617}"/>
              </a:ext>
            </a:extLst>
          </p:cNvPr>
          <p:cNvSpPr>
            <a:spLocks noGrp="1"/>
          </p:cNvSpPr>
          <p:nvPr>
            <p:ph type="sldNum" sz="quarter" idx="12"/>
          </p:nvPr>
        </p:nvSpPr>
        <p:spPr/>
        <p:txBody>
          <a:bodyPr/>
          <a:lstStyle/>
          <a:p>
            <a:r>
              <a:rPr lang="en-US" dirty="0"/>
              <a:t> </a:t>
            </a:r>
            <a:fld id="{6E2D2B3B-882E-40F3-A32F-6DD516915044}" type="slidenum">
              <a:rPr lang="en-US" smtClean="0"/>
              <a:pPr/>
              <a:t>25</a:t>
            </a:fld>
            <a:endParaRPr lang="en-US" dirty="0"/>
          </a:p>
        </p:txBody>
      </p:sp>
    </p:spTree>
    <p:extLst>
      <p:ext uri="{BB962C8B-B14F-4D97-AF65-F5344CB8AC3E}">
        <p14:creationId xmlns:p14="http://schemas.microsoft.com/office/powerpoint/2010/main" val="3803504718"/>
      </p:ext>
    </p:extLst>
  </p:cSld>
  <p:clrMapOvr>
    <a:masterClrMapping/>
  </p:clrMapOvr>
  <mc:AlternateContent xmlns:mc="http://schemas.openxmlformats.org/markup-compatibility/2006" xmlns:p14="http://schemas.microsoft.com/office/powerpoint/2010/main">
    <mc:Choice Requires="p14">
      <p:transition spd="slow" p14:dur="2000" advTm="5057"/>
    </mc:Choice>
    <mc:Fallback xmlns="">
      <p:transition spd="slow" advTm="505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B466-9A44-811B-631B-D818C9A366D6}"/>
              </a:ext>
            </a:extLst>
          </p:cNvPr>
          <p:cNvSpPr>
            <a:spLocks noGrp="1"/>
          </p:cNvSpPr>
          <p:nvPr>
            <p:ph type="title"/>
          </p:nvPr>
        </p:nvSpPr>
        <p:spPr>
          <a:xfrm>
            <a:off x="524477" y="0"/>
            <a:ext cx="7600950" cy="803917"/>
          </a:xfrm>
        </p:spPr>
        <p:txBody>
          <a:bodyPr/>
          <a:lstStyle/>
          <a:p>
            <a:r>
              <a:rPr lang="en-US" b="1" i="0" dirty="0">
                <a:solidFill>
                  <a:srgbClr val="202122"/>
                </a:solidFill>
                <a:effectLst/>
              </a:rPr>
              <a:t>Digression: Allan Hills 84001</a:t>
            </a:r>
            <a:endParaRPr lang="en-US" dirty="0"/>
          </a:p>
        </p:txBody>
      </p:sp>
      <p:sp>
        <p:nvSpPr>
          <p:cNvPr id="3" name="Content Placeholder 2">
            <a:extLst>
              <a:ext uri="{FF2B5EF4-FFF2-40B4-BE49-F238E27FC236}">
                <a16:creationId xmlns:a16="http://schemas.microsoft.com/office/drawing/2014/main" id="{4083F8A4-60C2-0430-7550-61D7DA11006C}"/>
              </a:ext>
            </a:extLst>
          </p:cNvPr>
          <p:cNvSpPr>
            <a:spLocks noGrp="1"/>
          </p:cNvSpPr>
          <p:nvPr>
            <p:ph idx="1"/>
          </p:nvPr>
        </p:nvSpPr>
        <p:spPr>
          <a:xfrm>
            <a:off x="524477" y="803917"/>
            <a:ext cx="7886700" cy="3014032"/>
          </a:xfrm>
        </p:spPr>
        <p:txBody>
          <a:bodyPr>
            <a:normAutofit/>
          </a:bodyPr>
          <a:lstStyle/>
          <a:p>
            <a:r>
              <a:rPr lang="en-US" dirty="0"/>
              <a:t>Meteorite fragment found in Allan Hills Antarctica in 1984</a:t>
            </a:r>
          </a:p>
          <a:p>
            <a:r>
              <a:rPr lang="en-US" dirty="0"/>
              <a:t>Consensus Scientific Results</a:t>
            </a:r>
          </a:p>
          <a:p>
            <a:pPr lvl="1"/>
            <a:r>
              <a:rPr lang="en-US" dirty="0"/>
              <a:t>Crystalized 4 billion years ago on Mars</a:t>
            </a:r>
          </a:p>
          <a:p>
            <a:pPr lvl="1"/>
            <a:r>
              <a:rPr lang="en-US" dirty="0"/>
              <a:t>Blasted off Mars by a meteorite 17 million years ago</a:t>
            </a:r>
          </a:p>
          <a:p>
            <a:pPr lvl="1"/>
            <a:r>
              <a:rPr lang="en-US" dirty="0"/>
              <a:t>Landed on Earth 13,000 years ago</a:t>
            </a:r>
          </a:p>
          <a:p>
            <a:r>
              <a:rPr lang="en-US" dirty="0"/>
              <a:t>Claims from McKay, et al. in </a:t>
            </a:r>
            <a:r>
              <a:rPr lang="en-US" i="1" dirty="0"/>
              <a:t>Science</a:t>
            </a:r>
            <a:r>
              <a:rPr lang="en-US" dirty="0"/>
              <a:t>, August 1996 </a:t>
            </a:r>
          </a:p>
          <a:p>
            <a:pPr lvl="1"/>
            <a:r>
              <a:rPr lang="en-US" dirty="0"/>
              <a:t>Bacteria-like structures found by scanning EM</a:t>
            </a:r>
          </a:p>
          <a:p>
            <a:pPr lvl="1"/>
            <a:r>
              <a:rPr lang="en-US" dirty="0"/>
              <a:t>20-100 nm in diameter (smallest Earth bacteria are 200-300 nm)</a:t>
            </a:r>
          </a:p>
          <a:p>
            <a:pPr lvl="1"/>
            <a:r>
              <a:rPr lang="en-US" dirty="0"/>
              <a:t>Used to bolster interest in detecting life on Mars</a:t>
            </a:r>
          </a:p>
        </p:txBody>
      </p:sp>
      <p:sp>
        <p:nvSpPr>
          <p:cNvPr id="4" name="Slide Number Placeholder 3">
            <a:extLst>
              <a:ext uri="{FF2B5EF4-FFF2-40B4-BE49-F238E27FC236}">
                <a16:creationId xmlns:a16="http://schemas.microsoft.com/office/drawing/2014/main" id="{1F135E21-D716-C1B9-5D81-F4A4468CC72F}"/>
              </a:ext>
            </a:extLst>
          </p:cNvPr>
          <p:cNvSpPr>
            <a:spLocks noGrp="1"/>
          </p:cNvSpPr>
          <p:nvPr>
            <p:ph type="sldNum" sz="quarter" idx="12"/>
          </p:nvPr>
        </p:nvSpPr>
        <p:spPr/>
        <p:txBody>
          <a:bodyPr/>
          <a:lstStyle/>
          <a:p>
            <a:fld id="{6E2D2B3B-882E-40F3-A32F-6DD516915044}" type="slidenum">
              <a:rPr lang="en-US" smtClean="0"/>
              <a:pPr/>
              <a:t>26</a:t>
            </a:fld>
            <a:endParaRPr lang="en-US"/>
          </a:p>
        </p:txBody>
      </p:sp>
      <p:pic>
        <p:nvPicPr>
          <p:cNvPr id="6" name="Picture 5">
            <a:extLst>
              <a:ext uri="{FF2B5EF4-FFF2-40B4-BE49-F238E27FC236}">
                <a16:creationId xmlns:a16="http://schemas.microsoft.com/office/drawing/2014/main" id="{D743C25B-1A40-5584-25AA-84CE81AE2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6799" y="3817949"/>
            <a:ext cx="3686902" cy="2981782"/>
          </a:xfrm>
          <a:prstGeom prst="rect">
            <a:avLst/>
          </a:prstGeom>
        </p:spPr>
      </p:pic>
      <p:sp>
        <p:nvSpPr>
          <p:cNvPr id="7" name="TextBox 6">
            <a:extLst>
              <a:ext uri="{FF2B5EF4-FFF2-40B4-BE49-F238E27FC236}">
                <a16:creationId xmlns:a16="http://schemas.microsoft.com/office/drawing/2014/main" id="{BCBB8F3F-981F-E085-4E55-9C86AEB1F1F2}"/>
              </a:ext>
            </a:extLst>
          </p:cNvPr>
          <p:cNvSpPr txBox="1"/>
          <p:nvPr/>
        </p:nvSpPr>
        <p:spPr>
          <a:xfrm>
            <a:off x="524477" y="3970116"/>
            <a:ext cx="3958542" cy="1908215"/>
          </a:xfrm>
          <a:prstGeom prst="rect">
            <a:avLst/>
          </a:prstGeom>
          <a:noFill/>
        </p:spPr>
        <p:txBody>
          <a:bodyPr wrap="square" rtlCol="0">
            <a:spAutoFit/>
          </a:bodyPr>
          <a:lstStyle/>
          <a:p>
            <a:pPr marL="285750" indent="-285750">
              <a:buFont typeface="Arial" panose="020B0604020202020204" pitchFamily="34" charset="0"/>
              <a:buChar char="•"/>
            </a:pPr>
            <a:r>
              <a:rPr lang="en-US" sz="2000" dirty="0"/>
              <a:t>Current consensus is that these may be abiotic, and that morphology alone is too subjective to be used to declare life</a:t>
            </a:r>
          </a:p>
          <a:p>
            <a:endParaRPr lang="en-US" dirty="0"/>
          </a:p>
        </p:txBody>
      </p:sp>
    </p:spTree>
    <p:extLst>
      <p:ext uri="{BB962C8B-B14F-4D97-AF65-F5344CB8AC3E}">
        <p14:creationId xmlns:p14="http://schemas.microsoft.com/office/powerpoint/2010/main" val="1390695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F426-E3F9-F7A5-C723-52F38AF52781}"/>
              </a:ext>
            </a:extLst>
          </p:cNvPr>
          <p:cNvSpPr>
            <a:spLocks noGrp="1"/>
          </p:cNvSpPr>
          <p:nvPr>
            <p:ph type="title"/>
          </p:nvPr>
        </p:nvSpPr>
        <p:spPr>
          <a:xfrm>
            <a:off x="628650" y="136525"/>
            <a:ext cx="7971340" cy="931239"/>
          </a:xfrm>
        </p:spPr>
        <p:txBody>
          <a:bodyPr>
            <a:normAutofit/>
          </a:bodyPr>
          <a:lstStyle/>
          <a:p>
            <a:r>
              <a:rPr lang="en-US" dirty="0"/>
              <a:t>Three Mars missions launched in late 1996</a:t>
            </a:r>
          </a:p>
        </p:txBody>
      </p:sp>
      <p:sp>
        <p:nvSpPr>
          <p:cNvPr id="3" name="Content Placeholder 2">
            <a:extLst>
              <a:ext uri="{FF2B5EF4-FFF2-40B4-BE49-F238E27FC236}">
                <a16:creationId xmlns:a16="http://schemas.microsoft.com/office/drawing/2014/main" id="{471BF980-5AF0-D22B-66C9-A1A8625A5F02}"/>
              </a:ext>
            </a:extLst>
          </p:cNvPr>
          <p:cNvSpPr>
            <a:spLocks noGrp="1"/>
          </p:cNvSpPr>
          <p:nvPr>
            <p:ph idx="1"/>
          </p:nvPr>
        </p:nvSpPr>
        <p:spPr>
          <a:xfrm>
            <a:off x="628650" y="1067764"/>
            <a:ext cx="8168109" cy="5790236"/>
          </a:xfrm>
        </p:spPr>
        <p:txBody>
          <a:bodyPr>
            <a:normAutofit/>
          </a:bodyPr>
          <a:lstStyle/>
          <a:p>
            <a:r>
              <a:rPr lang="en-US" dirty="0"/>
              <a:t>Russia’s Mars 96</a:t>
            </a:r>
          </a:p>
          <a:p>
            <a:pPr lvl="1"/>
            <a:r>
              <a:rPr lang="en-US" dirty="0"/>
              <a:t>Orbiter with 26 instruments built by multiple countries</a:t>
            </a:r>
          </a:p>
          <a:p>
            <a:pPr lvl="1"/>
            <a:r>
              <a:rPr lang="en-US" dirty="0"/>
              <a:t>Two penetrators with 9 instruments each to measure ~15 feet into the surface</a:t>
            </a:r>
          </a:p>
          <a:p>
            <a:pPr lvl="1"/>
            <a:r>
              <a:rPr lang="en-US" dirty="0"/>
              <a:t>Two landers with 8 instruments each</a:t>
            </a:r>
          </a:p>
          <a:p>
            <a:pPr lvl="1"/>
            <a:r>
              <a:rPr lang="en-US" dirty="0"/>
              <a:t>Successfully placed in Earth parking orbit</a:t>
            </a:r>
          </a:p>
          <a:p>
            <a:pPr lvl="1"/>
            <a:r>
              <a:rPr lang="en-US" dirty="0"/>
              <a:t>Failed ignition of rocket to leave Earth orbit</a:t>
            </a:r>
          </a:p>
          <a:p>
            <a:pPr lvl="1"/>
            <a:r>
              <a:rPr lang="en-US" dirty="0"/>
              <a:t>Probably fell over Chile with 200 gm of plutonium-238, never recovered</a:t>
            </a:r>
          </a:p>
          <a:p>
            <a:r>
              <a:rPr lang="en-US" dirty="0"/>
              <a:t>US Mars Global Surveyor</a:t>
            </a:r>
          </a:p>
          <a:p>
            <a:pPr lvl="1"/>
            <a:r>
              <a:rPr lang="en-US" dirty="0"/>
              <a:t>Launch November 1996</a:t>
            </a:r>
          </a:p>
          <a:p>
            <a:pPr lvl="1"/>
            <a:r>
              <a:rPr lang="en-US" dirty="0"/>
              <a:t>Entered Mars orbit September 12, 1997</a:t>
            </a:r>
          </a:p>
          <a:p>
            <a:pPr lvl="1"/>
            <a:r>
              <a:rPr lang="en-US" dirty="0"/>
              <a:t>Long orbital adjustment period via aerobraking</a:t>
            </a:r>
          </a:p>
          <a:p>
            <a:pPr lvl="1"/>
            <a:r>
              <a:rPr lang="en-US" dirty="0"/>
              <a:t>Mapping began March 1999</a:t>
            </a:r>
          </a:p>
          <a:p>
            <a:pPr lvl="1"/>
            <a:r>
              <a:rPr lang="en-US" dirty="0"/>
              <a:t>Operated until November 2006</a:t>
            </a:r>
          </a:p>
          <a:p>
            <a:r>
              <a:rPr lang="en-US" dirty="0"/>
              <a:t>US Pathfinder lander with Sojourner rover</a:t>
            </a:r>
          </a:p>
          <a:p>
            <a:pPr lvl="1"/>
            <a:r>
              <a:rPr lang="en-US" dirty="0"/>
              <a:t>Launch December 1996</a:t>
            </a:r>
          </a:p>
          <a:p>
            <a:pPr lvl="1"/>
            <a:r>
              <a:rPr lang="en-US" dirty="0"/>
              <a:t>Landing July 4, 1997</a:t>
            </a:r>
          </a:p>
          <a:p>
            <a:pPr lvl="1"/>
            <a:r>
              <a:rPr lang="en-US" dirty="0"/>
              <a:t>Operated until September 27, 1997</a:t>
            </a:r>
          </a:p>
        </p:txBody>
      </p:sp>
      <p:sp>
        <p:nvSpPr>
          <p:cNvPr id="4" name="Slide Number Placeholder 3">
            <a:extLst>
              <a:ext uri="{FF2B5EF4-FFF2-40B4-BE49-F238E27FC236}">
                <a16:creationId xmlns:a16="http://schemas.microsoft.com/office/drawing/2014/main" id="{9489910B-7099-C378-E5A6-F3887BFC4718}"/>
              </a:ext>
            </a:extLst>
          </p:cNvPr>
          <p:cNvSpPr>
            <a:spLocks noGrp="1"/>
          </p:cNvSpPr>
          <p:nvPr>
            <p:ph type="sldNum" sz="quarter" idx="12"/>
          </p:nvPr>
        </p:nvSpPr>
        <p:spPr/>
        <p:txBody>
          <a:bodyPr/>
          <a:lstStyle/>
          <a:p>
            <a:fld id="{6E2D2B3B-882E-40F3-A32F-6DD516915044}" type="slidenum">
              <a:rPr lang="en-US" smtClean="0"/>
              <a:pPr/>
              <a:t>27</a:t>
            </a:fld>
            <a:endParaRPr lang="en-US"/>
          </a:p>
        </p:txBody>
      </p:sp>
    </p:spTree>
    <p:extLst>
      <p:ext uri="{BB962C8B-B14F-4D97-AF65-F5344CB8AC3E}">
        <p14:creationId xmlns:p14="http://schemas.microsoft.com/office/powerpoint/2010/main" val="1859098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F426-E3F9-F7A5-C723-52F38AF52781}"/>
              </a:ext>
            </a:extLst>
          </p:cNvPr>
          <p:cNvSpPr>
            <a:spLocks noGrp="1"/>
          </p:cNvSpPr>
          <p:nvPr>
            <p:ph type="title"/>
          </p:nvPr>
        </p:nvSpPr>
        <p:spPr>
          <a:xfrm>
            <a:off x="628650" y="136525"/>
            <a:ext cx="7589375" cy="931239"/>
          </a:xfrm>
        </p:spPr>
        <p:txBody>
          <a:bodyPr/>
          <a:lstStyle/>
          <a:p>
            <a:r>
              <a:rPr lang="en-US" dirty="0"/>
              <a:t>Mars Global Surveyor</a:t>
            </a:r>
          </a:p>
        </p:txBody>
      </p:sp>
      <p:sp>
        <p:nvSpPr>
          <p:cNvPr id="3" name="Content Placeholder 2">
            <a:extLst>
              <a:ext uri="{FF2B5EF4-FFF2-40B4-BE49-F238E27FC236}">
                <a16:creationId xmlns:a16="http://schemas.microsoft.com/office/drawing/2014/main" id="{471BF980-5AF0-D22B-66C9-A1A8625A5F02}"/>
              </a:ext>
            </a:extLst>
          </p:cNvPr>
          <p:cNvSpPr>
            <a:spLocks noGrp="1"/>
          </p:cNvSpPr>
          <p:nvPr>
            <p:ph idx="1"/>
          </p:nvPr>
        </p:nvSpPr>
        <p:spPr>
          <a:xfrm>
            <a:off x="628650" y="1067764"/>
            <a:ext cx="8121811" cy="1837482"/>
          </a:xfrm>
        </p:spPr>
        <p:txBody>
          <a:bodyPr>
            <a:normAutofit lnSpcReduction="10000"/>
          </a:bodyPr>
          <a:lstStyle/>
          <a:p>
            <a:r>
              <a:rPr lang="en-US" dirty="0"/>
              <a:t>Mapping mission designed to scout out landing sites</a:t>
            </a:r>
          </a:p>
          <a:p>
            <a:r>
              <a:rPr lang="en-US" dirty="0"/>
              <a:t>240,000 pictures at about ¼ mile resolution</a:t>
            </a:r>
          </a:p>
          <a:p>
            <a:r>
              <a:rPr lang="en-US" dirty="0"/>
              <a:t>First use of laser altimeter in space</a:t>
            </a:r>
          </a:p>
          <a:p>
            <a:r>
              <a:rPr lang="en-US" dirty="0"/>
              <a:t>Also measured temperature and magnetic fields</a:t>
            </a:r>
          </a:p>
          <a:p>
            <a:r>
              <a:rPr lang="en-US" dirty="0"/>
              <a:t>Polar orbit allowed essentially 100% coverage of the surface</a:t>
            </a:r>
          </a:p>
          <a:p>
            <a:endParaRPr lang="en-US" dirty="0"/>
          </a:p>
        </p:txBody>
      </p:sp>
      <p:sp>
        <p:nvSpPr>
          <p:cNvPr id="4" name="Slide Number Placeholder 3">
            <a:extLst>
              <a:ext uri="{FF2B5EF4-FFF2-40B4-BE49-F238E27FC236}">
                <a16:creationId xmlns:a16="http://schemas.microsoft.com/office/drawing/2014/main" id="{9489910B-7099-C378-E5A6-F3887BFC4718}"/>
              </a:ext>
            </a:extLst>
          </p:cNvPr>
          <p:cNvSpPr>
            <a:spLocks noGrp="1"/>
          </p:cNvSpPr>
          <p:nvPr>
            <p:ph type="sldNum" sz="quarter" idx="12"/>
          </p:nvPr>
        </p:nvSpPr>
        <p:spPr/>
        <p:txBody>
          <a:bodyPr/>
          <a:lstStyle/>
          <a:p>
            <a:fld id="{6E2D2B3B-882E-40F3-A32F-6DD516915044}" type="slidenum">
              <a:rPr lang="en-US" smtClean="0"/>
              <a:pPr/>
              <a:t>28</a:t>
            </a:fld>
            <a:endParaRPr lang="en-US"/>
          </a:p>
        </p:txBody>
      </p:sp>
      <p:pic>
        <p:nvPicPr>
          <p:cNvPr id="6" name="Picture 5" descr="A close-up of a map of the moon&#10;&#10;Description automatically generated">
            <a:extLst>
              <a:ext uri="{FF2B5EF4-FFF2-40B4-BE49-F238E27FC236}">
                <a16:creationId xmlns:a16="http://schemas.microsoft.com/office/drawing/2014/main" id="{792420E7-3F58-BFF7-F667-097D25098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47" y="2938305"/>
            <a:ext cx="7153154" cy="3919695"/>
          </a:xfrm>
          <a:prstGeom prst="rect">
            <a:avLst/>
          </a:prstGeom>
        </p:spPr>
      </p:pic>
      <p:sp>
        <p:nvSpPr>
          <p:cNvPr id="5" name="TextBox 4">
            <a:extLst>
              <a:ext uri="{FF2B5EF4-FFF2-40B4-BE49-F238E27FC236}">
                <a16:creationId xmlns:a16="http://schemas.microsoft.com/office/drawing/2014/main" id="{2CF6A6E8-4565-B3A8-E641-D0757DDBFADF}"/>
              </a:ext>
            </a:extLst>
          </p:cNvPr>
          <p:cNvSpPr txBox="1"/>
          <p:nvPr/>
        </p:nvSpPr>
        <p:spPr>
          <a:xfrm>
            <a:off x="8045541" y="3252355"/>
            <a:ext cx="847619" cy="2031325"/>
          </a:xfrm>
          <a:prstGeom prst="rect">
            <a:avLst/>
          </a:prstGeom>
          <a:noFill/>
        </p:spPr>
        <p:txBody>
          <a:bodyPr wrap="square" rtlCol="0">
            <a:spAutoFit/>
          </a:bodyPr>
          <a:lstStyle/>
          <a:p>
            <a:r>
              <a:rPr lang="en-US" dirty="0"/>
              <a:t>Blue = low</a:t>
            </a:r>
          </a:p>
          <a:p>
            <a:endParaRPr lang="en-US" dirty="0"/>
          </a:p>
          <a:p>
            <a:r>
              <a:rPr lang="en-US" dirty="0"/>
              <a:t>Red and</a:t>
            </a:r>
          </a:p>
          <a:p>
            <a:r>
              <a:rPr lang="en-US" dirty="0"/>
              <a:t>Grey = high</a:t>
            </a:r>
          </a:p>
        </p:txBody>
      </p:sp>
    </p:spTree>
    <p:extLst>
      <p:ext uri="{BB962C8B-B14F-4D97-AF65-F5344CB8AC3E}">
        <p14:creationId xmlns:p14="http://schemas.microsoft.com/office/powerpoint/2010/main" val="3306931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F426-E3F9-F7A5-C723-52F38AF52781}"/>
              </a:ext>
            </a:extLst>
          </p:cNvPr>
          <p:cNvSpPr>
            <a:spLocks noGrp="1"/>
          </p:cNvSpPr>
          <p:nvPr>
            <p:ph type="title"/>
          </p:nvPr>
        </p:nvSpPr>
        <p:spPr>
          <a:xfrm>
            <a:off x="628650" y="136525"/>
            <a:ext cx="7589375" cy="931239"/>
          </a:xfrm>
        </p:spPr>
        <p:txBody>
          <a:bodyPr/>
          <a:lstStyle/>
          <a:p>
            <a:r>
              <a:rPr lang="en-US" dirty="0"/>
              <a:t>Pathfinder and Sojourner (Truth)</a:t>
            </a:r>
          </a:p>
        </p:txBody>
      </p:sp>
      <p:sp>
        <p:nvSpPr>
          <p:cNvPr id="3" name="Content Placeholder 2">
            <a:extLst>
              <a:ext uri="{FF2B5EF4-FFF2-40B4-BE49-F238E27FC236}">
                <a16:creationId xmlns:a16="http://schemas.microsoft.com/office/drawing/2014/main" id="{471BF980-5AF0-D22B-66C9-A1A8625A5F02}"/>
              </a:ext>
            </a:extLst>
          </p:cNvPr>
          <p:cNvSpPr>
            <a:spLocks noGrp="1"/>
          </p:cNvSpPr>
          <p:nvPr>
            <p:ph idx="1"/>
          </p:nvPr>
        </p:nvSpPr>
        <p:spPr>
          <a:xfrm>
            <a:off x="628650" y="1067763"/>
            <a:ext cx="8121811" cy="5518232"/>
          </a:xfrm>
        </p:spPr>
        <p:txBody>
          <a:bodyPr>
            <a:normAutofit/>
          </a:bodyPr>
          <a:lstStyle/>
          <a:p>
            <a:r>
              <a:rPr lang="en-US" dirty="0"/>
              <a:t>Follow-up to 1975-1976 Viking landers</a:t>
            </a:r>
          </a:p>
          <a:p>
            <a:r>
              <a:rPr lang="en-US" dirty="0"/>
              <a:t>Part of the post-Cold-War “cheaper, faster, better” Discovery Program of NASA administrator Dan Goldin</a:t>
            </a:r>
          </a:p>
          <a:p>
            <a:r>
              <a:rPr lang="en-US" dirty="0"/>
              <a:t>Project manager: Tony Spear</a:t>
            </a:r>
          </a:p>
          <a:p>
            <a:r>
              <a:rPr lang="en-US" dirty="0">
                <a:hlinkClick r:id="rId2"/>
              </a:rPr>
              <a:t>20th Anniversary: Initial idea (1:56)</a:t>
            </a:r>
            <a:r>
              <a:rPr lang="en-US" dirty="0"/>
              <a:t> [Charles Elachi of JPL]</a:t>
            </a:r>
          </a:p>
          <a:p>
            <a:r>
              <a:rPr lang="en-US" dirty="0"/>
              <a:t>$150 million lander and $25 million rover</a:t>
            </a:r>
          </a:p>
          <a:p>
            <a:r>
              <a:rPr lang="en-US" dirty="0">
                <a:hlinkClick r:id="rId3"/>
              </a:rPr>
              <a:t>20th Anniversary: Development overview (6:31)</a:t>
            </a:r>
            <a:r>
              <a:rPr lang="en-US" dirty="0"/>
              <a:t> [Brian Muirhead of JPL]</a:t>
            </a:r>
          </a:p>
          <a:p>
            <a:r>
              <a:rPr lang="en-US" dirty="0"/>
              <a:t>Landed July 4, 1996, on a plain 2.4 km below the average planetary surface altitude called Chryse Planitia in the north equatorial region</a:t>
            </a:r>
          </a:p>
          <a:p>
            <a:r>
              <a:rPr lang="en-US" dirty="0">
                <a:hlinkClick r:id="rId4"/>
              </a:rPr>
              <a:t>20th Anniversary: Control Room with artist renderings of the landing (5:35)</a:t>
            </a:r>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489910B-7099-C378-E5A6-F3887BFC4718}"/>
              </a:ext>
            </a:extLst>
          </p:cNvPr>
          <p:cNvSpPr>
            <a:spLocks noGrp="1"/>
          </p:cNvSpPr>
          <p:nvPr>
            <p:ph type="sldNum" sz="quarter" idx="12"/>
          </p:nvPr>
        </p:nvSpPr>
        <p:spPr/>
        <p:txBody>
          <a:bodyPr/>
          <a:lstStyle/>
          <a:p>
            <a:fld id="{6E2D2B3B-882E-40F3-A32F-6DD516915044}" type="slidenum">
              <a:rPr lang="en-US" smtClean="0"/>
              <a:pPr/>
              <a:t>29</a:t>
            </a:fld>
            <a:endParaRPr lang="en-US"/>
          </a:p>
        </p:txBody>
      </p:sp>
    </p:spTree>
    <p:extLst>
      <p:ext uri="{BB962C8B-B14F-4D97-AF65-F5344CB8AC3E}">
        <p14:creationId xmlns:p14="http://schemas.microsoft.com/office/powerpoint/2010/main" val="2234652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p:cNvPicPr>
          <p:nvPr>
            <p:ph type="pic" idx="1"/>
          </p:nvPr>
        </p:nvPicPr>
        <p:blipFill>
          <a:blip r:embed="rId2">
            <a:extLst>
              <a:ext uri="{28A0092B-C50C-407E-A947-70E740481C1C}">
                <a14:useLocalDpi xmlns:a14="http://schemas.microsoft.com/office/drawing/2010/main" val="0"/>
              </a:ext>
            </a:extLst>
          </a:blip>
          <a:srcRect/>
          <a:stretch/>
        </p:blipFill>
        <p:spPr>
          <a:xfrm>
            <a:off x="231494" y="0"/>
            <a:ext cx="9329195" cy="6967959"/>
          </a:xfrm>
        </p:spPr>
      </p:pic>
      <p:sp>
        <p:nvSpPr>
          <p:cNvPr id="2" name="Slide Number Placeholder 1">
            <a:extLst>
              <a:ext uri="{FF2B5EF4-FFF2-40B4-BE49-F238E27FC236}">
                <a16:creationId xmlns:a16="http://schemas.microsoft.com/office/drawing/2014/main" id="{5C6B15A7-5435-BF9F-35B6-5BD991EEACFF}"/>
              </a:ext>
            </a:extLst>
          </p:cNvPr>
          <p:cNvSpPr>
            <a:spLocks noGrp="1"/>
          </p:cNvSpPr>
          <p:nvPr>
            <p:ph type="sldNum" sz="quarter" idx="12"/>
          </p:nvPr>
        </p:nvSpPr>
        <p:spPr/>
        <p:txBody>
          <a:bodyPr/>
          <a:lstStyle/>
          <a:p>
            <a:fld id="{6E2D2B3B-882E-40F3-A32F-6DD516915044}" type="slidenum">
              <a:rPr lang="en-US" smtClean="0"/>
              <a:pPr/>
              <a:t>3</a:t>
            </a:fld>
            <a:endParaRPr lang="en-US" dirty="0"/>
          </a:p>
        </p:txBody>
      </p:sp>
    </p:spTree>
    <p:extLst>
      <p:ext uri="{BB962C8B-B14F-4D97-AF65-F5344CB8AC3E}">
        <p14:creationId xmlns:p14="http://schemas.microsoft.com/office/powerpoint/2010/main" val="2065062686"/>
      </p:ext>
    </p:extLst>
  </p:cSld>
  <p:clrMapOvr>
    <a:masterClrMapping/>
  </p:clrMapOvr>
  <mc:AlternateContent xmlns:mc="http://schemas.openxmlformats.org/markup-compatibility/2006" xmlns:p14="http://schemas.microsoft.com/office/powerpoint/2010/main">
    <mc:Choice Requires="p14">
      <p:transition spd="slow" p14:dur="2000" advTm="77938"/>
    </mc:Choice>
    <mc:Fallback xmlns="">
      <p:transition spd="slow" advTm="7793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793B-7508-59AA-F5CC-E9B91006A7EB}"/>
              </a:ext>
            </a:extLst>
          </p:cNvPr>
          <p:cNvSpPr>
            <a:spLocks noGrp="1"/>
          </p:cNvSpPr>
          <p:nvPr>
            <p:ph type="title"/>
          </p:nvPr>
        </p:nvSpPr>
        <p:spPr>
          <a:xfrm>
            <a:off x="628650" y="20778"/>
            <a:ext cx="7797720" cy="777875"/>
          </a:xfrm>
        </p:spPr>
        <p:txBody>
          <a:bodyPr/>
          <a:lstStyle/>
          <a:p>
            <a:r>
              <a:rPr lang="en-US" dirty="0"/>
              <a:t>Pathfinder Lander</a:t>
            </a:r>
          </a:p>
        </p:txBody>
      </p:sp>
      <p:sp>
        <p:nvSpPr>
          <p:cNvPr id="3" name="Content Placeholder 2">
            <a:extLst>
              <a:ext uri="{FF2B5EF4-FFF2-40B4-BE49-F238E27FC236}">
                <a16:creationId xmlns:a16="http://schemas.microsoft.com/office/drawing/2014/main" id="{2388B8E4-95AE-B76D-3EEE-6DCAF4D41C7C}"/>
              </a:ext>
            </a:extLst>
          </p:cNvPr>
          <p:cNvSpPr>
            <a:spLocks noGrp="1"/>
          </p:cNvSpPr>
          <p:nvPr>
            <p:ph idx="1"/>
          </p:nvPr>
        </p:nvSpPr>
        <p:spPr>
          <a:xfrm>
            <a:off x="628650" y="798653"/>
            <a:ext cx="7886700" cy="3345084"/>
          </a:xfrm>
        </p:spPr>
        <p:txBody>
          <a:bodyPr>
            <a:normAutofit/>
          </a:bodyPr>
          <a:lstStyle/>
          <a:p>
            <a:r>
              <a:rPr lang="en-US" dirty="0"/>
              <a:t>3 feet tall, 1973 pounds at launch, 793 pounds at landing</a:t>
            </a:r>
          </a:p>
          <a:p>
            <a:r>
              <a:rPr lang="en-US" dirty="0"/>
              <a:t>IBM computer at 20 megaflops with 128 megabytes RAM</a:t>
            </a:r>
          </a:p>
          <a:p>
            <a:r>
              <a:rPr lang="en-US" dirty="0"/>
              <a:t>Stereo CCD cameras</a:t>
            </a:r>
          </a:p>
          <a:p>
            <a:pPr marL="0" indent="0">
              <a:buNone/>
            </a:pPr>
            <a:r>
              <a:rPr lang="en-US" dirty="0"/>
              <a:t>   with 12 color filters, </a:t>
            </a:r>
          </a:p>
          <a:p>
            <a:pPr marL="0" indent="0">
              <a:buNone/>
            </a:pPr>
            <a:r>
              <a:rPr lang="en-US" dirty="0"/>
              <a:t>   256x256 pixels</a:t>
            </a:r>
          </a:p>
          <a:p>
            <a:r>
              <a:rPr lang="en-US" dirty="0"/>
              <a:t>Weather station</a:t>
            </a:r>
          </a:p>
          <a:p>
            <a:r>
              <a:rPr lang="en-US" dirty="0"/>
              <a:t>Radios</a:t>
            </a:r>
          </a:p>
          <a:p>
            <a:endParaRPr lang="en-US" dirty="0"/>
          </a:p>
        </p:txBody>
      </p:sp>
      <p:sp>
        <p:nvSpPr>
          <p:cNvPr id="4" name="Slide Number Placeholder 3">
            <a:extLst>
              <a:ext uri="{FF2B5EF4-FFF2-40B4-BE49-F238E27FC236}">
                <a16:creationId xmlns:a16="http://schemas.microsoft.com/office/drawing/2014/main" id="{BF2617EE-928B-645D-F384-B8B4069E4DF4}"/>
              </a:ext>
            </a:extLst>
          </p:cNvPr>
          <p:cNvSpPr>
            <a:spLocks noGrp="1"/>
          </p:cNvSpPr>
          <p:nvPr>
            <p:ph type="sldNum" sz="quarter" idx="12"/>
          </p:nvPr>
        </p:nvSpPr>
        <p:spPr/>
        <p:txBody>
          <a:bodyPr/>
          <a:lstStyle/>
          <a:p>
            <a:fld id="{6E2D2B3B-882E-40F3-A32F-6DD516915044}" type="slidenum">
              <a:rPr lang="en-US" smtClean="0"/>
              <a:pPr/>
              <a:t>30</a:t>
            </a:fld>
            <a:endParaRPr lang="en-US"/>
          </a:p>
        </p:txBody>
      </p:sp>
      <p:pic>
        <p:nvPicPr>
          <p:cNvPr id="6" name="Picture 5" descr="A diagram of a mars rover&#10;&#10;Description automatically generated">
            <a:extLst>
              <a:ext uri="{FF2B5EF4-FFF2-40B4-BE49-F238E27FC236}">
                <a16:creationId xmlns:a16="http://schemas.microsoft.com/office/drawing/2014/main" id="{7E38B5B2-0EB1-E2F2-F4F6-8BBDB8CAE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740" y="1576528"/>
            <a:ext cx="5846962" cy="5213146"/>
          </a:xfrm>
          <a:prstGeom prst="rect">
            <a:avLst/>
          </a:prstGeom>
        </p:spPr>
      </p:pic>
    </p:spTree>
    <p:extLst>
      <p:ext uri="{BB962C8B-B14F-4D97-AF65-F5344CB8AC3E}">
        <p14:creationId xmlns:p14="http://schemas.microsoft.com/office/powerpoint/2010/main" val="220759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obot on wheels with a antenna&#10;&#10;Description automatically generated">
            <a:extLst>
              <a:ext uri="{FF2B5EF4-FFF2-40B4-BE49-F238E27FC236}">
                <a16:creationId xmlns:a16="http://schemas.microsoft.com/office/drawing/2014/main" id="{9EDB4513-78A6-AC62-2ADF-4E70036E8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950" y="530564"/>
            <a:ext cx="5440100" cy="6190909"/>
          </a:xfrm>
          <a:prstGeom prst="rect">
            <a:avLst/>
          </a:prstGeom>
        </p:spPr>
      </p:pic>
      <p:sp>
        <p:nvSpPr>
          <p:cNvPr id="2" name="Title 1">
            <a:extLst>
              <a:ext uri="{FF2B5EF4-FFF2-40B4-BE49-F238E27FC236}">
                <a16:creationId xmlns:a16="http://schemas.microsoft.com/office/drawing/2014/main" id="{3E2420AB-9C80-E6E4-F219-B50A60563601}"/>
              </a:ext>
            </a:extLst>
          </p:cNvPr>
          <p:cNvSpPr>
            <a:spLocks noGrp="1"/>
          </p:cNvSpPr>
          <p:nvPr>
            <p:ph type="title"/>
          </p:nvPr>
        </p:nvSpPr>
        <p:spPr>
          <a:xfrm>
            <a:off x="628650" y="-73689"/>
            <a:ext cx="7554651" cy="754726"/>
          </a:xfrm>
        </p:spPr>
        <p:txBody>
          <a:bodyPr/>
          <a:lstStyle/>
          <a:p>
            <a:r>
              <a:rPr lang="en-US" dirty="0"/>
              <a:t>Sojourner (Truth) Rover</a:t>
            </a:r>
          </a:p>
        </p:txBody>
      </p:sp>
      <p:sp>
        <p:nvSpPr>
          <p:cNvPr id="3" name="Content Placeholder 2">
            <a:extLst>
              <a:ext uri="{FF2B5EF4-FFF2-40B4-BE49-F238E27FC236}">
                <a16:creationId xmlns:a16="http://schemas.microsoft.com/office/drawing/2014/main" id="{967F9902-A178-E076-E4AB-EE9C49545DEB}"/>
              </a:ext>
            </a:extLst>
          </p:cNvPr>
          <p:cNvSpPr>
            <a:spLocks noGrp="1"/>
          </p:cNvSpPr>
          <p:nvPr>
            <p:ph idx="1"/>
          </p:nvPr>
        </p:nvSpPr>
        <p:spPr>
          <a:xfrm>
            <a:off x="628650" y="530564"/>
            <a:ext cx="7886700" cy="2050588"/>
          </a:xfrm>
          <a:solidFill>
            <a:schemeClr val="bg1">
              <a:lumMod val="85000"/>
            </a:schemeClr>
          </a:solidFill>
        </p:spPr>
        <p:txBody>
          <a:bodyPr/>
          <a:lstStyle/>
          <a:p>
            <a:r>
              <a:rPr lang="en-US" dirty="0"/>
              <a:t>Named by the 12-year-old winner of a student competition to submit an essay about the historical accomplishments of a heroine</a:t>
            </a:r>
          </a:p>
          <a:p>
            <a:r>
              <a:rPr lang="en-US" dirty="0"/>
              <a:t>25 pounds, solar panels and a non-rechargeable battery, front and back cameras, radio, alpha proton x-ray spectrometer</a:t>
            </a:r>
          </a:p>
          <a:p>
            <a:r>
              <a:rPr lang="en-US" dirty="0"/>
              <a:t>Warm electronics box, rocker bogie with 6 independently actuated wheels, front and rear steering, obstacle avoidance, 1.5 ft/sec</a:t>
            </a:r>
          </a:p>
          <a:p>
            <a:endParaRPr lang="en-US" dirty="0"/>
          </a:p>
          <a:p>
            <a:endParaRPr lang="en-US" dirty="0"/>
          </a:p>
        </p:txBody>
      </p:sp>
      <p:sp>
        <p:nvSpPr>
          <p:cNvPr id="4" name="Slide Number Placeholder 3">
            <a:extLst>
              <a:ext uri="{FF2B5EF4-FFF2-40B4-BE49-F238E27FC236}">
                <a16:creationId xmlns:a16="http://schemas.microsoft.com/office/drawing/2014/main" id="{C64365B0-0564-7B4D-81B2-E67AFA3FD377}"/>
              </a:ext>
            </a:extLst>
          </p:cNvPr>
          <p:cNvSpPr>
            <a:spLocks noGrp="1"/>
          </p:cNvSpPr>
          <p:nvPr>
            <p:ph type="sldNum" sz="quarter" idx="12"/>
          </p:nvPr>
        </p:nvSpPr>
        <p:spPr/>
        <p:txBody>
          <a:bodyPr/>
          <a:lstStyle/>
          <a:p>
            <a:fld id="{6E2D2B3B-882E-40F3-A32F-6DD516915044}" type="slidenum">
              <a:rPr lang="en-US" smtClean="0"/>
              <a:pPr/>
              <a:t>31</a:t>
            </a:fld>
            <a:endParaRPr lang="en-US"/>
          </a:p>
        </p:txBody>
      </p:sp>
    </p:spTree>
    <p:extLst>
      <p:ext uri="{BB962C8B-B14F-4D97-AF65-F5344CB8AC3E}">
        <p14:creationId xmlns:p14="http://schemas.microsoft.com/office/powerpoint/2010/main" val="2046351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420AB-9C80-E6E4-F219-B50A60563601}"/>
              </a:ext>
            </a:extLst>
          </p:cNvPr>
          <p:cNvSpPr>
            <a:spLocks noGrp="1"/>
          </p:cNvSpPr>
          <p:nvPr>
            <p:ph type="title"/>
          </p:nvPr>
        </p:nvSpPr>
        <p:spPr>
          <a:xfrm>
            <a:off x="628650" y="-73689"/>
            <a:ext cx="7554651" cy="754726"/>
          </a:xfrm>
        </p:spPr>
        <p:txBody>
          <a:bodyPr/>
          <a:lstStyle/>
          <a:p>
            <a:r>
              <a:rPr lang="en-US" dirty="0"/>
              <a:t>Sojourner (Truth) Rover: Instrumentation</a:t>
            </a:r>
          </a:p>
        </p:txBody>
      </p:sp>
      <p:sp>
        <p:nvSpPr>
          <p:cNvPr id="3" name="Content Placeholder 2">
            <a:extLst>
              <a:ext uri="{FF2B5EF4-FFF2-40B4-BE49-F238E27FC236}">
                <a16:creationId xmlns:a16="http://schemas.microsoft.com/office/drawing/2014/main" id="{967F9902-A178-E076-E4AB-EE9C49545DEB}"/>
              </a:ext>
            </a:extLst>
          </p:cNvPr>
          <p:cNvSpPr>
            <a:spLocks noGrp="1"/>
          </p:cNvSpPr>
          <p:nvPr>
            <p:ph idx="1"/>
          </p:nvPr>
        </p:nvSpPr>
        <p:spPr>
          <a:xfrm>
            <a:off x="628650" y="681037"/>
            <a:ext cx="7886700" cy="2747964"/>
          </a:xfrm>
          <a:solidFill>
            <a:schemeClr val="bg1">
              <a:lumMod val="85000"/>
            </a:schemeClr>
          </a:solidFill>
        </p:spPr>
        <p:txBody>
          <a:bodyPr/>
          <a:lstStyle/>
          <a:p>
            <a:r>
              <a:rPr lang="en-US" dirty="0"/>
              <a:t>APXS: Curium 244 (half life 18 years) emits alpha particles and measures alpha particles, protons, and x-rays scattered or emitted to determine elemental composition in the first few tens of µm of soil  </a:t>
            </a:r>
          </a:p>
          <a:p>
            <a:r>
              <a:rPr lang="en-US" dirty="0"/>
              <a:t>Mounted on an actuator with contact sensors</a:t>
            </a:r>
          </a:p>
          <a:p>
            <a:r>
              <a:rPr lang="en-US" dirty="0"/>
              <a:t>Each measurement takes tens of hours</a:t>
            </a:r>
          </a:p>
          <a:p>
            <a:endParaRPr lang="en-US" dirty="0"/>
          </a:p>
          <a:p>
            <a:endParaRPr lang="en-US" dirty="0"/>
          </a:p>
        </p:txBody>
      </p:sp>
      <p:sp>
        <p:nvSpPr>
          <p:cNvPr id="4" name="Slide Number Placeholder 3">
            <a:extLst>
              <a:ext uri="{FF2B5EF4-FFF2-40B4-BE49-F238E27FC236}">
                <a16:creationId xmlns:a16="http://schemas.microsoft.com/office/drawing/2014/main" id="{C64365B0-0564-7B4D-81B2-E67AFA3FD377}"/>
              </a:ext>
            </a:extLst>
          </p:cNvPr>
          <p:cNvSpPr>
            <a:spLocks noGrp="1"/>
          </p:cNvSpPr>
          <p:nvPr>
            <p:ph type="sldNum" sz="quarter" idx="12"/>
          </p:nvPr>
        </p:nvSpPr>
        <p:spPr/>
        <p:txBody>
          <a:bodyPr/>
          <a:lstStyle/>
          <a:p>
            <a:fld id="{6E2D2B3B-882E-40F3-A32F-6DD516915044}" type="slidenum">
              <a:rPr lang="en-US" smtClean="0"/>
              <a:pPr/>
              <a:t>32</a:t>
            </a:fld>
            <a:endParaRPr lang="en-US"/>
          </a:p>
        </p:txBody>
      </p:sp>
    </p:spTree>
    <p:extLst>
      <p:ext uri="{BB962C8B-B14F-4D97-AF65-F5344CB8AC3E}">
        <p14:creationId xmlns:p14="http://schemas.microsoft.com/office/powerpoint/2010/main" val="2256588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420AB-9C80-E6E4-F219-B50A60563601}"/>
              </a:ext>
            </a:extLst>
          </p:cNvPr>
          <p:cNvSpPr>
            <a:spLocks noGrp="1"/>
          </p:cNvSpPr>
          <p:nvPr>
            <p:ph type="title"/>
          </p:nvPr>
        </p:nvSpPr>
        <p:spPr>
          <a:xfrm>
            <a:off x="628650" y="-73689"/>
            <a:ext cx="7554651" cy="754726"/>
          </a:xfrm>
        </p:spPr>
        <p:txBody>
          <a:bodyPr/>
          <a:lstStyle/>
          <a:p>
            <a:r>
              <a:rPr lang="en-US" dirty="0"/>
              <a:t>Rover and Donna Shirley</a:t>
            </a:r>
          </a:p>
        </p:txBody>
      </p:sp>
      <p:sp>
        <p:nvSpPr>
          <p:cNvPr id="3" name="Content Placeholder 2">
            <a:extLst>
              <a:ext uri="{FF2B5EF4-FFF2-40B4-BE49-F238E27FC236}">
                <a16:creationId xmlns:a16="http://schemas.microsoft.com/office/drawing/2014/main" id="{967F9902-A178-E076-E4AB-EE9C49545DEB}"/>
              </a:ext>
            </a:extLst>
          </p:cNvPr>
          <p:cNvSpPr>
            <a:spLocks noGrp="1"/>
          </p:cNvSpPr>
          <p:nvPr>
            <p:ph idx="1"/>
          </p:nvPr>
        </p:nvSpPr>
        <p:spPr>
          <a:xfrm>
            <a:off x="628649" y="681036"/>
            <a:ext cx="8105447" cy="5951257"/>
          </a:xfrm>
        </p:spPr>
        <p:txBody>
          <a:bodyPr/>
          <a:lstStyle/>
          <a:p>
            <a:r>
              <a:rPr lang="en-US" dirty="0"/>
              <a:t>Donna Shirley was a pilot and an aerospace engineer who worked at JPL on heat shields, rovers and robotics</a:t>
            </a:r>
          </a:p>
          <a:p>
            <a:r>
              <a:rPr lang="en-US" dirty="0"/>
              <a:t>Shirley was manager of the Mars Exploration Program at JPL, a key advocate of the rover, and the first woman Program Manager at NASA</a:t>
            </a:r>
          </a:p>
          <a:p>
            <a:r>
              <a:rPr lang="en-US" dirty="0">
                <a:hlinkClick r:id="rId2"/>
              </a:rPr>
              <a:t>NBC News (4:00)</a:t>
            </a:r>
            <a:r>
              <a:rPr lang="en-US" dirty="0"/>
              <a:t>  [A few garbled seconds]</a:t>
            </a:r>
          </a:p>
          <a:p>
            <a:r>
              <a:rPr lang="en-US" dirty="0">
                <a:hlinkClick r:id="rId3"/>
              </a:rPr>
              <a:t>Donna Shirley Hall of Fame: Sojourner (4:01)</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64365B0-0564-7B4D-81B2-E67AFA3FD377}"/>
              </a:ext>
            </a:extLst>
          </p:cNvPr>
          <p:cNvSpPr>
            <a:spLocks noGrp="1"/>
          </p:cNvSpPr>
          <p:nvPr>
            <p:ph type="sldNum" sz="quarter" idx="12"/>
          </p:nvPr>
        </p:nvSpPr>
        <p:spPr/>
        <p:txBody>
          <a:bodyPr/>
          <a:lstStyle/>
          <a:p>
            <a:fld id="{6E2D2B3B-882E-40F3-A32F-6DD516915044}" type="slidenum">
              <a:rPr lang="en-US" smtClean="0"/>
              <a:pPr/>
              <a:t>33</a:t>
            </a:fld>
            <a:endParaRPr lang="en-US"/>
          </a:p>
        </p:txBody>
      </p:sp>
    </p:spTree>
    <p:extLst>
      <p:ext uri="{BB962C8B-B14F-4D97-AF65-F5344CB8AC3E}">
        <p14:creationId xmlns:p14="http://schemas.microsoft.com/office/powerpoint/2010/main" val="1798597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28D5E-35BB-B26A-E7CF-78B76C8150C9}"/>
              </a:ext>
            </a:extLst>
          </p:cNvPr>
          <p:cNvSpPr>
            <a:spLocks noGrp="1"/>
          </p:cNvSpPr>
          <p:nvPr>
            <p:ph type="title"/>
          </p:nvPr>
        </p:nvSpPr>
        <p:spPr>
          <a:xfrm>
            <a:off x="628650" y="37170"/>
            <a:ext cx="7886700" cy="643867"/>
          </a:xfrm>
        </p:spPr>
        <p:txBody>
          <a:bodyPr/>
          <a:lstStyle/>
          <a:p>
            <a:r>
              <a:rPr lang="en-US" dirty="0"/>
              <a:t>Pathfinder and </a:t>
            </a:r>
            <a:r>
              <a:rPr lang="en-US"/>
              <a:t>Sojourner Science Results</a:t>
            </a:r>
            <a:endParaRPr lang="en-US" dirty="0"/>
          </a:p>
        </p:txBody>
      </p:sp>
      <p:sp>
        <p:nvSpPr>
          <p:cNvPr id="3" name="Content Placeholder 2">
            <a:extLst>
              <a:ext uri="{FF2B5EF4-FFF2-40B4-BE49-F238E27FC236}">
                <a16:creationId xmlns:a16="http://schemas.microsoft.com/office/drawing/2014/main" id="{1408A118-65D7-2F25-3BC2-8376E96AC919}"/>
              </a:ext>
            </a:extLst>
          </p:cNvPr>
          <p:cNvSpPr>
            <a:spLocks noGrp="1"/>
          </p:cNvSpPr>
          <p:nvPr>
            <p:ph idx="1"/>
          </p:nvPr>
        </p:nvSpPr>
        <p:spPr>
          <a:xfrm>
            <a:off x="628650" y="681037"/>
            <a:ext cx="7886700" cy="6040438"/>
          </a:xfrm>
        </p:spPr>
        <p:txBody>
          <a:bodyPr>
            <a:normAutofit/>
          </a:bodyPr>
          <a:lstStyle/>
          <a:p>
            <a:r>
              <a:rPr lang="en-US" dirty="0"/>
              <a:t>Proved the workability of airbags for EDL</a:t>
            </a:r>
          </a:p>
          <a:p>
            <a:r>
              <a:rPr lang="en-US" dirty="0"/>
              <a:t>Lander returned 16,500 images</a:t>
            </a:r>
          </a:p>
          <a:p>
            <a:r>
              <a:rPr lang="en-US" dirty="0"/>
              <a:t>Pioneered Mars rover technology: 550 pictures, 40 feet from the lander, 330 feet total, collected APXS data at 16 locations</a:t>
            </a:r>
          </a:p>
          <a:p>
            <a:r>
              <a:rPr lang="en-US" dirty="0"/>
              <a:t>Lander provided extensive weather data including evidence of frequent dust devils and early morning water ice clouds</a:t>
            </a:r>
          </a:p>
          <a:p>
            <a:r>
              <a:rPr lang="en-US" dirty="0"/>
              <a:t>Found rounded rocks thought to be evidence of a time of flowing water</a:t>
            </a:r>
          </a:p>
          <a:p>
            <a:r>
              <a:rPr lang="en-US" dirty="0"/>
              <a:t>Found high silica content in rocks, different from the few Martian meteorites found on Earth</a:t>
            </a:r>
          </a:p>
          <a:p>
            <a:r>
              <a:rPr lang="en-US" dirty="0"/>
              <a:t>Soil chemistry was similar to Viking 1 and Viking 2, suggested planet wide circulation of soil and dust</a:t>
            </a:r>
          </a:p>
          <a:p>
            <a:r>
              <a:rPr lang="en-US" dirty="0"/>
              <a:t>Radio tracking of Pathfinder and its rotation was used to determine that the planetary core is 800 to 1250 miles in radius</a:t>
            </a:r>
          </a:p>
          <a:p>
            <a:r>
              <a:rPr lang="en-US" dirty="0"/>
              <a:t>Airborne dust was found to contain a magnetic form of iron oxide about 3 µm in diameter</a:t>
            </a:r>
          </a:p>
          <a:p>
            <a:endParaRPr lang="en-US" dirty="0"/>
          </a:p>
        </p:txBody>
      </p:sp>
      <p:sp>
        <p:nvSpPr>
          <p:cNvPr id="4" name="Slide Number Placeholder 3">
            <a:extLst>
              <a:ext uri="{FF2B5EF4-FFF2-40B4-BE49-F238E27FC236}">
                <a16:creationId xmlns:a16="http://schemas.microsoft.com/office/drawing/2014/main" id="{30D492FB-DD3C-FD99-F4C5-B0B97F167522}"/>
              </a:ext>
            </a:extLst>
          </p:cNvPr>
          <p:cNvSpPr>
            <a:spLocks noGrp="1"/>
          </p:cNvSpPr>
          <p:nvPr>
            <p:ph type="sldNum" sz="quarter" idx="12"/>
          </p:nvPr>
        </p:nvSpPr>
        <p:spPr/>
        <p:txBody>
          <a:bodyPr/>
          <a:lstStyle/>
          <a:p>
            <a:fld id="{6E2D2B3B-882E-40F3-A32F-6DD516915044}" type="slidenum">
              <a:rPr lang="en-US" smtClean="0"/>
              <a:pPr/>
              <a:t>34</a:t>
            </a:fld>
            <a:endParaRPr lang="en-US"/>
          </a:p>
        </p:txBody>
      </p:sp>
    </p:spTree>
    <p:extLst>
      <p:ext uri="{BB962C8B-B14F-4D97-AF65-F5344CB8AC3E}">
        <p14:creationId xmlns:p14="http://schemas.microsoft.com/office/powerpoint/2010/main" val="891306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1C450-B27A-50F2-9FB1-5923177F2EBC}"/>
              </a:ext>
            </a:extLst>
          </p:cNvPr>
          <p:cNvSpPr>
            <a:spLocks noGrp="1"/>
          </p:cNvSpPr>
          <p:nvPr>
            <p:ph type="title"/>
          </p:nvPr>
        </p:nvSpPr>
        <p:spPr>
          <a:xfrm>
            <a:off x="628650" y="136525"/>
            <a:ext cx="7886700" cy="580805"/>
          </a:xfrm>
        </p:spPr>
        <p:txBody>
          <a:bodyPr/>
          <a:lstStyle/>
          <a:p>
            <a:r>
              <a:rPr lang="en-US" dirty="0"/>
              <a:t>Winter 1998/1999 Launches</a:t>
            </a:r>
          </a:p>
        </p:txBody>
      </p:sp>
      <p:sp>
        <p:nvSpPr>
          <p:cNvPr id="3" name="Content Placeholder 2">
            <a:extLst>
              <a:ext uri="{FF2B5EF4-FFF2-40B4-BE49-F238E27FC236}">
                <a16:creationId xmlns:a16="http://schemas.microsoft.com/office/drawing/2014/main" id="{B68F42F8-9C81-4E2D-6C1D-4B03B299165C}"/>
              </a:ext>
            </a:extLst>
          </p:cNvPr>
          <p:cNvSpPr>
            <a:spLocks noGrp="1"/>
          </p:cNvSpPr>
          <p:nvPr>
            <p:ph idx="1"/>
          </p:nvPr>
        </p:nvSpPr>
        <p:spPr>
          <a:xfrm>
            <a:off x="628650" y="819807"/>
            <a:ext cx="7886700" cy="5357156"/>
          </a:xfrm>
        </p:spPr>
        <p:txBody>
          <a:bodyPr/>
          <a:lstStyle/>
          <a:p>
            <a:r>
              <a:rPr lang="en-US" dirty="0"/>
              <a:t>US Mars Climate Orbiter ($327 million)</a:t>
            </a:r>
          </a:p>
          <a:p>
            <a:pPr lvl="1"/>
            <a:r>
              <a:rPr lang="en-US" dirty="0"/>
              <a:t>Designed to study atmosphere, climate and surface and do radio relay</a:t>
            </a:r>
          </a:p>
          <a:p>
            <a:pPr lvl="1"/>
            <a:r>
              <a:rPr lang="en-US" dirty="0"/>
              <a:t>Failed at Mars orbit insertion due to Lockheed Martin’s failure to convert English to metric units</a:t>
            </a:r>
          </a:p>
          <a:p>
            <a:r>
              <a:rPr lang="en-US" dirty="0"/>
              <a:t>US Mars Polar Lander ($165 million)</a:t>
            </a:r>
          </a:p>
          <a:p>
            <a:pPr lvl="1"/>
            <a:r>
              <a:rPr lang="en-US" dirty="0"/>
              <a:t>Designed to study soil and climate at the south pole</a:t>
            </a:r>
          </a:p>
          <a:p>
            <a:pPr lvl="1"/>
            <a:r>
              <a:rPr lang="en-US" dirty="0"/>
              <a:t>“The Failure Review Board concluded that the most likely cause of the mishap was a software error that incorrectly identified vibrations, caused by the deployment of the stowed legs, as surface touchdown.  The resulting action by the spacecraft was the shutdown of the descent engines, while still likely 40 meters above the surface.”</a:t>
            </a:r>
          </a:p>
          <a:p>
            <a:r>
              <a:rPr lang="en-US" dirty="0"/>
              <a:t>Japanese Nozomi (“Hope”)</a:t>
            </a:r>
          </a:p>
          <a:p>
            <a:pPr lvl="1"/>
            <a:r>
              <a:rPr lang="en-US" dirty="0"/>
              <a:t>Designed to study Mars’ atmosphere and its interaction with the solar wind</a:t>
            </a:r>
          </a:p>
          <a:p>
            <a:pPr lvl="1"/>
            <a:r>
              <a:rPr lang="en-US" dirty="0"/>
              <a:t>Designed to use moon and Earth swingbys to reduce fuel expenditure</a:t>
            </a:r>
          </a:p>
          <a:p>
            <a:pPr lvl="1"/>
            <a:r>
              <a:rPr lang="en-US" dirty="0"/>
              <a:t>Valve failure during the Earth swingby left insufficient fuel</a:t>
            </a:r>
          </a:p>
          <a:p>
            <a:pPr lvl="1"/>
            <a:r>
              <a:rPr lang="en-US" dirty="0"/>
              <a:t>Mission changed to heliocentric orbit with Mars flyby in December 2003</a:t>
            </a:r>
          </a:p>
          <a:p>
            <a:pPr lvl="1"/>
            <a:r>
              <a:rPr lang="en-US" dirty="0"/>
              <a:t>Did provide data about deep space</a:t>
            </a:r>
          </a:p>
        </p:txBody>
      </p:sp>
      <p:sp>
        <p:nvSpPr>
          <p:cNvPr id="4" name="Slide Number Placeholder 3">
            <a:extLst>
              <a:ext uri="{FF2B5EF4-FFF2-40B4-BE49-F238E27FC236}">
                <a16:creationId xmlns:a16="http://schemas.microsoft.com/office/drawing/2014/main" id="{2BD34511-A88B-D0AB-E9C5-4F2C322168EC}"/>
              </a:ext>
            </a:extLst>
          </p:cNvPr>
          <p:cNvSpPr>
            <a:spLocks noGrp="1"/>
          </p:cNvSpPr>
          <p:nvPr>
            <p:ph type="sldNum" sz="quarter" idx="12"/>
          </p:nvPr>
        </p:nvSpPr>
        <p:spPr/>
        <p:txBody>
          <a:bodyPr/>
          <a:lstStyle/>
          <a:p>
            <a:fld id="{6E2D2B3B-882E-40F3-A32F-6DD516915044}" type="slidenum">
              <a:rPr lang="en-US" smtClean="0"/>
              <a:pPr/>
              <a:t>35</a:t>
            </a:fld>
            <a:endParaRPr lang="en-US"/>
          </a:p>
        </p:txBody>
      </p:sp>
    </p:spTree>
    <p:extLst>
      <p:ext uri="{BB962C8B-B14F-4D97-AF65-F5344CB8AC3E}">
        <p14:creationId xmlns:p14="http://schemas.microsoft.com/office/powerpoint/2010/main" val="3257164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A7481-4AAD-0BB0-1913-65AA7DC3D0FA}"/>
              </a:ext>
            </a:extLst>
          </p:cNvPr>
          <p:cNvSpPr>
            <a:spLocks noGrp="1"/>
          </p:cNvSpPr>
          <p:nvPr>
            <p:ph type="title"/>
          </p:nvPr>
        </p:nvSpPr>
        <p:spPr>
          <a:xfrm>
            <a:off x="628650" y="136525"/>
            <a:ext cx="7886700" cy="843564"/>
          </a:xfrm>
        </p:spPr>
        <p:txBody>
          <a:bodyPr/>
          <a:lstStyle/>
          <a:p>
            <a:r>
              <a:rPr lang="en-US" dirty="0"/>
              <a:t>Summary of Week 2</a:t>
            </a:r>
          </a:p>
        </p:txBody>
      </p:sp>
      <p:sp>
        <p:nvSpPr>
          <p:cNvPr id="3" name="Content Placeholder 2">
            <a:extLst>
              <a:ext uri="{FF2B5EF4-FFF2-40B4-BE49-F238E27FC236}">
                <a16:creationId xmlns:a16="http://schemas.microsoft.com/office/drawing/2014/main" id="{046F59D0-197D-46FC-94F4-846F891FD276}"/>
              </a:ext>
            </a:extLst>
          </p:cNvPr>
          <p:cNvSpPr>
            <a:spLocks noGrp="1"/>
          </p:cNvSpPr>
          <p:nvPr>
            <p:ph idx="1"/>
          </p:nvPr>
        </p:nvSpPr>
        <p:spPr>
          <a:xfrm>
            <a:off x="628650" y="980089"/>
            <a:ext cx="7886700" cy="5196874"/>
          </a:xfrm>
        </p:spPr>
        <p:txBody>
          <a:bodyPr/>
          <a:lstStyle/>
          <a:p>
            <a:r>
              <a:rPr lang="en-US" dirty="0"/>
              <a:t>Russia continues to fail in the 1990s, joined by Japan</a:t>
            </a:r>
          </a:p>
          <a:p>
            <a:r>
              <a:rPr lang="en-US" dirty="0"/>
              <a:t>US has a mix of successes and dramatic failures under NASA administrator Dan Goldin’s “faster, better, cheaper” approach</a:t>
            </a:r>
          </a:p>
        </p:txBody>
      </p:sp>
      <p:sp>
        <p:nvSpPr>
          <p:cNvPr id="4" name="Slide Number Placeholder 3">
            <a:extLst>
              <a:ext uri="{FF2B5EF4-FFF2-40B4-BE49-F238E27FC236}">
                <a16:creationId xmlns:a16="http://schemas.microsoft.com/office/drawing/2014/main" id="{56805803-33A4-E5B1-617E-24DD2C8C80FE}"/>
              </a:ext>
            </a:extLst>
          </p:cNvPr>
          <p:cNvSpPr>
            <a:spLocks noGrp="1"/>
          </p:cNvSpPr>
          <p:nvPr>
            <p:ph type="sldNum" sz="quarter" idx="12"/>
          </p:nvPr>
        </p:nvSpPr>
        <p:spPr/>
        <p:txBody>
          <a:bodyPr/>
          <a:lstStyle/>
          <a:p>
            <a:fld id="{6E2D2B3B-882E-40F3-A32F-6DD516915044}" type="slidenum">
              <a:rPr lang="en-US" smtClean="0"/>
              <a:pPr/>
              <a:t>36</a:t>
            </a:fld>
            <a:endParaRPr lang="en-US"/>
          </a:p>
        </p:txBody>
      </p:sp>
    </p:spTree>
    <p:extLst>
      <p:ext uri="{BB962C8B-B14F-4D97-AF65-F5344CB8AC3E}">
        <p14:creationId xmlns:p14="http://schemas.microsoft.com/office/powerpoint/2010/main" val="3333319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2359-7F14-E4D7-DC0D-A938F4DF8FAE}"/>
              </a:ext>
            </a:extLst>
          </p:cNvPr>
          <p:cNvSpPr>
            <a:spLocks noGrp="1"/>
          </p:cNvSpPr>
          <p:nvPr>
            <p:ph type="title"/>
          </p:nvPr>
        </p:nvSpPr>
        <p:spPr>
          <a:xfrm>
            <a:off x="628650" y="136525"/>
            <a:ext cx="7886700" cy="622846"/>
          </a:xfrm>
        </p:spPr>
        <p:txBody>
          <a:bodyPr/>
          <a:lstStyle/>
          <a:p>
            <a:r>
              <a:rPr lang="en-US" dirty="0"/>
              <a:t>What’s next</a:t>
            </a:r>
          </a:p>
        </p:txBody>
      </p:sp>
      <p:sp>
        <p:nvSpPr>
          <p:cNvPr id="3" name="Content Placeholder 2">
            <a:extLst>
              <a:ext uri="{FF2B5EF4-FFF2-40B4-BE49-F238E27FC236}">
                <a16:creationId xmlns:a16="http://schemas.microsoft.com/office/drawing/2014/main" id="{87B5B22B-0BB9-8F39-4B18-FE69DE46B8B5}"/>
              </a:ext>
            </a:extLst>
          </p:cNvPr>
          <p:cNvSpPr>
            <a:spLocks noGrp="1"/>
          </p:cNvSpPr>
          <p:nvPr>
            <p:ph idx="1"/>
          </p:nvPr>
        </p:nvSpPr>
        <p:spPr>
          <a:xfrm>
            <a:off x="628650" y="938758"/>
            <a:ext cx="7886700" cy="5417592"/>
          </a:xfrm>
        </p:spPr>
        <p:txBody>
          <a:bodyPr/>
          <a:lstStyle/>
          <a:p>
            <a:pPr lvl="1"/>
            <a:r>
              <a:rPr lang="en-US" sz="2400" dirty="0"/>
              <a:t>Early 2000s: Odyssey, Spirit &amp; Opportunity, Mars Express</a:t>
            </a:r>
          </a:p>
          <a:p>
            <a:pPr lvl="1"/>
            <a:r>
              <a:rPr lang="en-US" sz="2400" dirty="0"/>
              <a:t>Late 2000s: Mars Reconnaissance Orbiter, Phoenix lander</a:t>
            </a:r>
          </a:p>
          <a:p>
            <a:pPr marL="0" indent="0">
              <a:buNone/>
            </a:pPr>
            <a:r>
              <a:rPr lang="en-US" dirty="0"/>
              <a:t> </a:t>
            </a:r>
          </a:p>
        </p:txBody>
      </p:sp>
      <p:sp>
        <p:nvSpPr>
          <p:cNvPr id="4" name="Slide Number Placeholder 3">
            <a:extLst>
              <a:ext uri="{FF2B5EF4-FFF2-40B4-BE49-F238E27FC236}">
                <a16:creationId xmlns:a16="http://schemas.microsoft.com/office/drawing/2014/main" id="{59F39F13-2478-3D1D-33EE-F208871F649C}"/>
              </a:ext>
            </a:extLst>
          </p:cNvPr>
          <p:cNvSpPr>
            <a:spLocks noGrp="1"/>
          </p:cNvSpPr>
          <p:nvPr>
            <p:ph type="sldNum" sz="quarter" idx="12"/>
          </p:nvPr>
        </p:nvSpPr>
        <p:spPr/>
        <p:txBody>
          <a:bodyPr/>
          <a:lstStyle/>
          <a:p>
            <a:fld id="{6E2D2B3B-882E-40F3-A32F-6DD516915044}" type="slidenum">
              <a:rPr lang="en-US" smtClean="0"/>
              <a:pPr/>
              <a:t>37</a:t>
            </a:fld>
            <a:endParaRPr lang="en-US"/>
          </a:p>
        </p:txBody>
      </p:sp>
    </p:spTree>
    <p:extLst>
      <p:ext uri="{BB962C8B-B14F-4D97-AF65-F5344CB8AC3E}">
        <p14:creationId xmlns:p14="http://schemas.microsoft.com/office/powerpoint/2010/main" val="3976899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41" y="17170"/>
            <a:ext cx="7620000" cy="886213"/>
          </a:xfrm>
        </p:spPr>
        <p:txBody>
          <a:bodyPr/>
          <a:lstStyle/>
          <a:p>
            <a:r>
              <a:rPr lang="en-US" sz="4400" b="1" dirty="0"/>
              <a:t>Pre-Viking Soviet Missions</a:t>
            </a:r>
          </a:p>
        </p:txBody>
      </p:sp>
      <p:sp>
        <p:nvSpPr>
          <p:cNvPr id="3" name="Content Placeholder 2"/>
          <p:cNvSpPr>
            <a:spLocks noGrp="1"/>
          </p:cNvSpPr>
          <p:nvPr>
            <p:ph idx="1"/>
          </p:nvPr>
        </p:nvSpPr>
        <p:spPr>
          <a:xfrm>
            <a:off x="455241" y="903383"/>
            <a:ext cx="7620000" cy="1317433"/>
          </a:xfrm>
        </p:spPr>
        <p:txBody>
          <a:bodyPr>
            <a:normAutofit/>
          </a:bodyPr>
          <a:lstStyle/>
          <a:p>
            <a:r>
              <a:rPr lang="en-US" dirty="0"/>
              <a:t>Mars 4 to Mars 7 were intended for 1973 launch to pre-empt the 1976 US Viking mission, but planetary positioning was poor necessitating smaller payloads in the form of separate orbiter and lander launches.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ED58E6C-CFF9-F9E5-4120-D5EA170896B2}"/>
              </a:ext>
            </a:extLst>
          </p:cNvPr>
          <p:cNvSpPr>
            <a:spLocks noGrp="1"/>
          </p:cNvSpPr>
          <p:nvPr>
            <p:ph type="sldNum" sz="quarter" idx="12"/>
          </p:nvPr>
        </p:nvSpPr>
        <p:spPr/>
        <p:txBody>
          <a:bodyPr/>
          <a:lstStyle/>
          <a:p>
            <a:fld id="{6E2D2B3B-882E-40F3-A32F-6DD516915044}" type="slidenum">
              <a:rPr lang="en-US" smtClean="0"/>
              <a:pPr/>
              <a:t>38</a:t>
            </a:fld>
            <a:endParaRPr lang="en-US"/>
          </a:p>
        </p:txBody>
      </p:sp>
      <p:pic>
        <p:nvPicPr>
          <p:cNvPr id="5" name="Picture 4" descr="Mars 4">
            <a:extLst>
              <a:ext uri="{FF2B5EF4-FFF2-40B4-BE49-F238E27FC236}">
                <a16:creationId xmlns:a16="http://schemas.microsoft.com/office/drawing/2014/main" id="{3A33E753-24BA-A339-3678-4955340FDD0F}"/>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3360" y="2342887"/>
            <a:ext cx="4342605" cy="4162846"/>
          </a:xfrm>
          <a:prstGeom prst="rect">
            <a:avLst/>
          </a:prstGeom>
        </p:spPr>
      </p:pic>
      <p:sp>
        <p:nvSpPr>
          <p:cNvPr id="6" name="Content Placeholder 2">
            <a:extLst>
              <a:ext uri="{FF2B5EF4-FFF2-40B4-BE49-F238E27FC236}">
                <a16:creationId xmlns:a16="http://schemas.microsoft.com/office/drawing/2014/main" id="{F819EC22-26DE-177B-F308-23A790E372F9}"/>
              </a:ext>
            </a:extLst>
          </p:cNvPr>
          <p:cNvSpPr txBox="1">
            <a:spLocks/>
          </p:cNvSpPr>
          <p:nvPr/>
        </p:nvSpPr>
        <p:spPr>
          <a:xfrm>
            <a:off x="455241" y="2238871"/>
            <a:ext cx="3312405" cy="4266862"/>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t>A high failure rate of transistors made with aluminum rather than gold contacts predicted a 50% failure rate, but the missions were continued</a:t>
            </a:r>
          </a:p>
          <a:p>
            <a:r>
              <a:rPr lang="en-US" b="1" dirty="0"/>
              <a:t>Mars 4 </a:t>
            </a:r>
            <a:r>
              <a:rPr lang="en-US" dirty="0"/>
              <a:t>lander</a:t>
            </a:r>
            <a:r>
              <a:rPr lang="en-US" b="1" dirty="0"/>
              <a:t> </a:t>
            </a:r>
            <a:r>
              <a:rPr lang="en-US" dirty="0"/>
              <a:t>could not do course correction to due transistor failure but sent back 12 pictures at 1200 miles.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21374528"/>
      </p:ext>
    </p:extLst>
  </p:cSld>
  <p:clrMapOvr>
    <a:masterClrMapping/>
  </p:clrMapOvr>
  <mc:AlternateContent xmlns:mc="http://schemas.openxmlformats.org/markup-compatibility/2006" xmlns:p14="http://schemas.microsoft.com/office/powerpoint/2010/main">
    <mc:Choice Requires="p14">
      <p:transition spd="slow" p14:dur="2000" advTm="46499"/>
    </mc:Choice>
    <mc:Fallback xmlns="">
      <p:transition spd="slow" advTm="46499"/>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D4F953-434C-B853-25CF-AF88EDA42BA2}"/>
              </a:ext>
            </a:extLst>
          </p:cNvPr>
          <p:cNvSpPr>
            <a:spLocks noGrp="1"/>
          </p:cNvSpPr>
          <p:nvPr>
            <p:ph type="title"/>
          </p:nvPr>
        </p:nvSpPr>
        <p:spPr>
          <a:xfrm>
            <a:off x="457200" y="52652"/>
            <a:ext cx="7620000" cy="809095"/>
          </a:xfrm>
        </p:spPr>
        <p:txBody>
          <a:bodyPr/>
          <a:lstStyle/>
          <a:p>
            <a:r>
              <a:rPr lang="en-US" sz="4400" b="1" dirty="0"/>
              <a:t>Pre-Viking Soviet Missions</a:t>
            </a:r>
          </a:p>
        </p:txBody>
      </p:sp>
      <p:sp>
        <p:nvSpPr>
          <p:cNvPr id="3" name="Content Placeholder 2">
            <a:extLst>
              <a:ext uri="{FF2B5EF4-FFF2-40B4-BE49-F238E27FC236}">
                <a16:creationId xmlns:a16="http://schemas.microsoft.com/office/drawing/2014/main" id="{B5BA0AD4-AC00-81DD-4D2C-A16EE73CA515}"/>
              </a:ext>
            </a:extLst>
          </p:cNvPr>
          <p:cNvSpPr>
            <a:spLocks noGrp="1"/>
          </p:cNvSpPr>
          <p:nvPr>
            <p:ph idx="1"/>
          </p:nvPr>
        </p:nvSpPr>
        <p:spPr>
          <a:xfrm>
            <a:off x="457200" y="861747"/>
            <a:ext cx="7620000" cy="3049241"/>
          </a:xfrm>
        </p:spPr>
        <p:txBody>
          <a:bodyPr>
            <a:normAutofit/>
          </a:bodyPr>
          <a:lstStyle/>
          <a:p>
            <a:r>
              <a:rPr lang="en-US" b="1" dirty="0"/>
              <a:t>Mars 5</a:t>
            </a:r>
            <a:r>
              <a:rPr lang="en-US" dirty="0"/>
              <a:t> orbiter successfully performed course corrections and entered Martian orbit February 2, 1974</a:t>
            </a:r>
          </a:p>
          <a:p>
            <a:r>
              <a:rPr lang="en-US" dirty="0"/>
              <a:t>A leak of the pressurized instrument compartment was detected, probably due to a micrometeroid, and only three weeks of operation was predicted.  This meant the landers would have no orbiting relays.</a:t>
            </a:r>
          </a:p>
        </p:txBody>
      </p:sp>
      <p:sp>
        <p:nvSpPr>
          <p:cNvPr id="2" name="Slide Number Placeholder 1">
            <a:extLst>
              <a:ext uri="{FF2B5EF4-FFF2-40B4-BE49-F238E27FC236}">
                <a16:creationId xmlns:a16="http://schemas.microsoft.com/office/drawing/2014/main" id="{CC2C16DF-4930-F2DB-0381-131B9A1A21AF}"/>
              </a:ext>
            </a:extLst>
          </p:cNvPr>
          <p:cNvSpPr>
            <a:spLocks noGrp="1"/>
          </p:cNvSpPr>
          <p:nvPr>
            <p:ph type="sldNum" sz="quarter" idx="12"/>
          </p:nvPr>
        </p:nvSpPr>
        <p:spPr/>
        <p:txBody>
          <a:bodyPr/>
          <a:lstStyle/>
          <a:p>
            <a:fld id="{6E2D2B3B-882E-40F3-A32F-6DD516915044}" type="slidenum">
              <a:rPr lang="en-US" smtClean="0"/>
              <a:pPr/>
              <a:t>39</a:t>
            </a:fld>
            <a:endParaRPr lang="en-US"/>
          </a:p>
        </p:txBody>
      </p:sp>
      <p:pic>
        <p:nvPicPr>
          <p:cNvPr id="6" name="Picture 5" descr="A close-up of a moon&#10;&#10;Description automatically generated">
            <a:extLst>
              <a:ext uri="{FF2B5EF4-FFF2-40B4-BE49-F238E27FC236}">
                <a16:creationId xmlns:a16="http://schemas.microsoft.com/office/drawing/2014/main" id="{56DA96C3-F08D-2FDF-5B0C-5C102E124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3025075"/>
            <a:ext cx="3969286" cy="3780273"/>
          </a:xfrm>
          <a:prstGeom prst="rect">
            <a:avLst/>
          </a:prstGeom>
        </p:spPr>
      </p:pic>
      <p:sp>
        <p:nvSpPr>
          <p:cNvPr id="7" name="Content Placeholder 2">
            <a:extLst>
              <a:ext uri="{FF2B5EF4-FFF2-40B4-BE49-F238E27FC236}">
                <a16:creationId xmlns:a16="http://schemas.microsoft.com/office/drawing/2014/main" id="{BB0FAFA5-2BEF-4DAA-785C-93BE671BA754}"/>
              </a:ext>
            </a:extLst>
          </p:cNvPr>
          <p:cNvSpPr txBox="1">
            <a:spLocks/>
          </p:cNvSpPr>
          <p:nvPr/>
        </p:nvSpPr>
        <p:spPr>
          <a:xfrm>
            <a:off x="428978" y="3025075"/>
            <a:ext cx="3883378" cy="3780273"/>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t>An accelerated program of photography and scientific instrument observation was devised</a:t>
            </a:r>
          </a:p>
          <a:p>
            <a:r>
              <a:rPr lang="en-US" dirty="0"/>
              <a:t>Chemical composition of rocks was measured for the first time</a:t>
            </a:r>
          </a:p>
        </p:txBody>
      </p:sp>
    </p:spTree>
    <p:extLst>
      <p:ext uri="{BB962C8B-B14F-4D97-AF65-F5344CB8AC3E}">
        <p14:creationId xmlns:p14="http://schemas.microsoft.com/office/powerpoint/2010/main" val="438414284"/>
      </p:ext>
    </p:extLst>
  </p:cSld>
  <p:clrMapOvr>
    <a:masterClrMapping/>
  </p:clrMapOvr>
  <mc:AlternateContent xmlns:mc="http://schemas.openxmlformats.org/markup-compatibility/2006" xmlns:p14="http://schemas.microsoft.com/office/powerpoint/2010/main">
    <mc:Choice Requires="p14">
      <p:transition spd="slow" p14:dur="2000" advTm="30188"/>
    </mc:Choice>
    <mc:Fallback xmlns="">
      <p:transition spd="slow" advTm="3018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41" y="17170"/>
            <a:ext cx="7620000" cy="886213"/>
          </a:xfrm>
        </p:spPr>
        <p:txBody>
          <a:bodyPr/>
          <a:lstStyle/>
          <a:p>
            <a:r>
              <a:rPr lang="en-US" sz="4400" b="1" dirty="0"/>
              <a:t>Pre-Viking Soviet Missions</a:t>
            </a:r>
          </a:p>
        </p:txBody>
      </p:sp>
      <p:sp>
        <p:nvSpPr>
          <p:cNvPr id="3" name="Content Placeholder 2"/>
          <p:cNvSpPr>
            <a:spLocks noGrp="1"/>
          </p:cNvSpPr>
          <p:nvPr>
            <p:ph idx="1"/>
          </p:nvPr>
        </p:nvSpPr>
        <p:spPr>
          <a:xfrm>
            <a:off x="455241" y="903383"/>
            <a:ext cx="7620000" cy="5818092"/>
          </a:xfrm>
        </p:spPr>
        <p:txBody>
          <a:bodyPr>
            <a:normAutofit/>
          </a:bodyPr>
          <a:lstStyle/>
          <a:p>
            <a:r>
              <a:rPr lang="en-US" dirty="0"/>
              <a:t>Mars 4 to Mars 7 were intended for 1973 launch to pre-empt the 1976 US Viking missions, but planetary positioning was poor necessitating smaller payloads in the form of separate orbiter and lander launches</a:t>
            </a:r>
          </a:p>
          <a:p>
            <a:r>
              <a:rPr lang="en-US" b="1" dirty="0"/>
              <a:t>Mars 4 </a:t>
            </a:r>
            <a:r>
              <a:rPr lang="en-US" dirty="0"/>
              <a:t>lander</a:t>
            </a:r>
            <a:r>
              <a:rPr lang="en-US" b="1" dirty="0"/>
              <a:t> </a:t>
            </a:r>
            <a:r>
              <a:rPr lang="en-US" dirty="0"/>
              <a:t>could not do course correction to due transistor failure but sent back 12 pictures at 1200 miles</a:t>
            </a:r>
          </a:p>
          <a:p>
            <a:r>
              <a:rPr lang="en-US" b="1" dirty="0"/>
              <a:t>Mars 5 </a:t>
            </a:r>
            <a:r>
              <a:rPr lang="en-US" dirty="0"/>
              <a:t>orbiter developed an instrument compartment leak, so it operated in orbit for only 3 weeks and returned about 60 pictures and surface chemical composition data</a:t>
            </a:r>
          </a:p>
          <a:p>
            <a:r>
              <a:rPr lang="en-US" b="1" dirty="0"/>
              <a:t>Mars 6</a:t>
            </a:r>
            <a:r>
              <a:rPr lang="en-US" dirty="0"/>
              <a:t> lander returned data on a near-successful landing but crashed (or lost its radio)</a:t>
            </a:r>
          </a:p>
          <a:p>
            <a:r>
              <a:rPr lang="en-US" b="1" dirty="0"/>
              <a:t>Mars 7</a:t>
            </a:r>
            <a:r>
              <a:rPr lang="en-US" dirty="0"/>
              <a:t> lander failed to enter the Martian atmosphere and remained in heliocentric orbit</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ED58E6C-CFF9-F9E5-4120-D5EA170896B2}"/>
              </a:ext>
            </a:extLst>
          </p:cNvPr>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3490976565"/>
      </p:ext>
    </p:extLst>
  </p:cSld>
  <p:clrMapOvr>
    <a:masterClrMapping/>
  </p:clrMapOvr>
  <mc:AlternateContent xmlns:mc="http://schemas.openxmlformats.org/markup-compatibility/2006" xmlns:p14="http://schemas.microsoft.com/office/powerpoint/2010/main">
    <mc:Choice Requires="p14">
      <p:transition spd="slow" p14:dur="2000" advTm="46499"/>
    </mc:Choice>
    <mc:Fallback xmlns="">
      <p:transition spd="slow" advTm="46499"/>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D4F953-434C-B853-25CF-AF88EDA42BA2}"/>
              </a:ext>
            </a:extLst>
          </p:cNvPr>
          <p:cNvSpPr>
            <a:spLocks noGrp="1"/>
          </p:cNvSpPr>
          <p:nvPr>
            <p:ph type="title"/>
          </p:nvPr>
        </p:nvSpPr>
        <p:spPr>
          <a:xfrm>
            <a:off x="457200" y="52652"/>
            <a:ext cx="7620000" cy="809095"/>
          </a:xfrm>
        </p:spPr>
        <p:txBody>
          <a:bodyPr/>
          <a:lstStyle/>
          <a:p>
            <a:r>
              <a:rPr lang="en-US" sz="4400" b="1" dirty="0"/>
              <a:t>Pre-Viking Soviet Missions</a:t>
            </a:r>
          </a:p>
        </p:txBody>
      </p:sp>
      <p:sp>
        <p:nvSpPr>
          <p:cNvPr id="3" name="Content Placeholder 2">
            <a:extLst>
              <a:ext uri="{FF2B5EF4-FFF2-40B4-BE49-F238E27FC236}">
                <a16:creationId xmlns:a16="http://schemas.microsoft.com/office/drawing/2014/main" id="{B5BA0AD4-AC00-81DD-4D2C-A16EE73CA515}"/>
              </a:ext>
            </a:extLst>
          </p:cNvPr>
          <p:cNvSpPr>
            <a:spLocks noGrp="1"/>
          </p:cNvSpPr>
          <p:nvPr>
            <p:ph idx="1"/>
          </p:nvPr>
        </p:nvSpPr>
        <p:spPr>
          <a:xfrm>
            <a:off x="457200" y="861747"/>
            <a:ext cx="7620000" cy="5748373"/>
          </a:xfrm>
        </p:spPr>
        <p:txBody>
          <a:bodyPr>
            <a:normAutofit/>
          </a:bodyPr>
          <a:lstStyle/>
          <a:p>
            <a:r>
              <a:rPr lang="en-US" b="1" dirty="0"/>
              <a:t>Mars 6 </a:t>
            </a:r>
            <a:r>
              <a:rPr lang="en-US" dirty="0"/>
              <a:t>was a lander with a flyby component </a:t>
            </a:r>
          </a:p>
          <a:p>
            <a:r>
              <a:rPr lang="en-US" dirty="0"/>
              <a:t>Multiple problems developed, one by one, with partial recovery by backup systems</a:t>
            </a:r>
          </a:p>
          <a:p>
            <a:r>
              <a:rPr lang="en-US" dirty="0"/>
              <a:t>Lander data rates were greatly reduced due the need for direct communication with Earth</a:t>
            </a:r>
          </a:p>
          <a:p>
            <a:r>
              <a:rPr lang="en-US" dirty="0"/>
              <a:t>The lander detached and decelerated, and the parachutes deployed but with evidence of instability</a:t>
            </a:r>
          </a:p>
          <a:p>
            <a:r>
              <a:rPr lang="en-US" dirty="0"/>
              <a:t>The first direct measurements of the Martian atmosphere were made: temperature and pressure and about 1/3 argon as measured by mass spectrometry (real value 1.6%)</a:t>
            </a:r>
          </a:p>
          <a:p>
            <a:r>
              <a:rPr lang="en-US" dirty="0"/>
              <a:t>Landing engines ignited, but no further data was received</a:t>
            </a:r>
          </a:p>
          <a:p>
            <a:r>
              <a:rPr lang="en-US" dirty="0"/>
              <a:t>Possible explanations include failure of the radio system or landing on large rocks</a:t>
            </a:r>
          </a:p>
          <a:p>
            <a:r>
              <a:rPr lang="en-US" dirty="0"/>
              <a:t>The </a:t>
            </a:r>
            <a:r>
              <a:rPr lang="en-US" b="1" dirty="0"/>
              <a:t>Mars 7</a:t>
            </a:r>
            <a:r>
              <a:rPr lang="en-US" dirty="0"/>
              <a:t> lander failed to fire retro rockets and did not enter the Martian atmosphere</a:t>
            </a:r>
          </a:p>
        </p:txBody>
      </p:sp>
      <p:sp>
        <p:nvSpPr>
          <p:cNvPr id="2" name="Slide Number Placeholder 1">
            <a:extLst>
              <a:ext uri="{FF2B5EF4-FFF2-40B4-BE49-F238E27FC236}">
                <a16:creationId xmlns:a16="http://schemas.microsoft.com/office/drawing/2014/main" id="{608C4EC1-17B9-D0DD-AC82-60593445A82C}"/>
              </a:ext>
            </a:extLst>
          </p:cNvPr>
          <p:cNvSpPr>
            <a:spLocks noGrp="1"/>
          </p:cNvSpPr>
          <p:nvPr>
            <p:ph type="sldNum" sz="quarter" idx="12"/>
          </p:nvPr>
        </p:nvSpPr>
        <p:spPr/>
        <p:txBody>
          <a:bodyPr/>
          <a:lstStyle/>
          <a:p>
            <a:fld id="{6E2D2B3B-882E-40F3-A32F-6DD516915044}" type="slidenum">
              <a:rPr lang="en-US" smtClean="0"/>
              <a:pPr/>
              <a:t>40</a:t>
            </a:fld>
            <a:endParaRPr lang="en-US"/>
          </a:p>
        </p:txBody>
      </p:sp>
    </p:spTree>
    <p:extLst>
      <p:ext uri="{BB962C8B-B14F-4D97-AF65-F5344CB8AC3E}">
        <p14:creationId xmlns:p14="http://schemas.microsoft.com/office/powerpoint/2010/main" val="3533854250"/>
      </p:ext>
    </p:extLst>
  </p:cSld>
  <p:clrMapOvr>
    <a:masterClrMapping/>
  </p:clrMapOvr>
  <mc:AlternateContent xmlns:mc="http://schemas.openxmlformats.org/markup-compatibility/2006" xmlns:p14="http://schemas.microsoft.com/office/powerpoint/2010/main">
    <mc:Choice Requires="p14">
      <p:transition spd="slow" p14:dur="2000" advTm="69108"/>
    </mc:Choice>
    <mc:Fallback xmlns="">
      <p:transition spd="slow" advTm="69108"/>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5CA3-DC36-F564-6D91-E13D832136FE}"/>
              </a:ext>
            </a:extLst>
          </p:cNvPr>
          <p:cNvSpPr>
            <a:spLocks noGrp="1"/>
          </p:cNvSpPr>
          <p:nvPr>
            <p:ph type="title"/>
          </p:nvPr>
        </p:nvSpPr>
        <p:spPr>
          <a:xfrm>
            <a:off x="457200" y="186503"/>
            <a:ext cx="7620000" cy="716880"/>
          </a:xfrm>
        </p:spPr>
        <p:txBody>
          <a:bodyPr/>
          <a:lstStyle/>
          <a:p>
            <a:r>
              <a:rPr lang="en-US" b="1" dirty="0"/>
              <a:t>Viking Rockets and Guidance</a:t>
            </a:r>
          </a:p>
        </p:txBody>
      </p:sp>
      <p:sp>
        <p:nvSpPr>
          <p:cNvPr id="3" name="Content Placeholder 2">
            <a:extLst>
              <a:ext uri="{FF2B5EF4-FFF2-40B4-BE49-F238E27FC236}">
                <a16:creationId xmlns:a16="http://schemas.microsoft.com/office/drawing/2014/main" id="{1F6893DD-1E75-37BE-6D3D-7ACEA1FDB3DC}"/>
              </a:ext>
            </a:extLst>
          </p:cNvPr>
          <p:cNvSpPr>
            <a:spLocks noGrp="1"/>
          </p:cNvSpPr>
          <p:nvPr>
            <p:ph idx="1"/>
          </p:nvPr>
        </p:nvSpPr>
        <p:spPr>
          <a:xfrm>
            <a:off x="457200" y="1035586"/>
            <a:ext cx="7620000" cy="5365214"/>
          </a:xfrm>
        </p:spPr>
        <p:txBody>
          <a:bodyPr/>
          <a:lstStyle/>
          <a:p>
            <a:r>
              <a:rPr lang="en-US" dirty="0"/>
              <a:t>Titan III-Centaur</a:t>
            </a:r>
          </a:p>
          <a:p>
            <a:r>
              <a:rPr lang="en-US" dirty="0"/>
              <a:t>Solid booster rockets (polybutadiene acrylonitrile) assist main hydrazine/dinitrogen tetroxide engines</a:t>
            </a:r>
          </a:p>
          <a:p>
            <a:r>
              <a:rPr lang="en-US" dirty="0"/>
              <a:t>Hydrazine/dinitrogen-tetroxide second stage</a:t>
            </a:r>
          </a:p>
          <a:p>
            <a:r>
              <a:rPr lang="en-US" dirty="0"/>
              <a:t>Liquid hydrogen / liquid oxygen third launch stage</a:t>
            </a:r>
          </a:p>
          <a:p>
            <a:r>
              <a:rPr lang="en-US" dirty="0"/>
              <a:t>Hydrazine/dinitrogen-tetroxide engine on the spacecraft, plus compressed nitrogen attitude control jets</a:t>
            </a:r>
          </a:p>
          <a:p>
            <a:r>
              <a:rPr lang="en-US" dirty="0"/>
              <a:t>Course corrections based on Deep Space Network observations on Earth</a:t>
            </a:r>
          </a:p>
          <a:p>
            <a:endParaRPr lang="en-US" dirty="0"/>
          </a:p>
          <a:p>
            <a:endParaRPr lang="en-US" dirty="0"/>
          </a:p>
        </p:txBody>
      </p:sp>
      <p:sp>
        <p:nvSpPr>
          <p:cNvPr id="4" name="Slide Number Placeholder 3">
            <a:extLst>
              <a:ext uri="{FF2B5EF4-FFF2-40B4-BE49-F238E27FC236}">
                <a16:creationId xmlns:a16="http://schemas.microsoft.com/office/drawing/2014/main" id="{BCBDC612-5342-6D67-2417-C4A86A7F9A5E}"/>
              </a:ext>
            </a:extLst>
          </p:cNvPr>
          <p:cNvSpPr>
            <a:spLocks noGrp="1"/>
          </p:cNvSpPr>
          <p:nvPr>
            <p:ph type="sldNum" sz="quarter" idx="12"/>
          </p:nvPr>
        </p:nvSpPr>
        <p:spPr/>
        <p:txBody>
          <a:bodyPr/>
          <a:lstStyle/>
          <a:p>
            <a:fld id="{6E2D2B3B-882E-40F3-A32F-6DD516915044}" type="slidenum">
              <a:rPr lang="en-US" smtClean="0"/>
              <a:pPr/>
              <a:t>41</a:t>
            </a:fld>
            <a:endParaRPr lang="en-US"/>
          </a:p>
        </p:txBody>
      </p:sp>
    </p:spTree>
    <p:extLst>
      <p:ext uri="{BB962C8B-B14F-4D97-AF65-F5344CB8AC3E}">
        <p14:creationId xmlns:p14="http://schemas.microsoft.com/office/powerpoint/2010/main" val="56382762"/>
      </p:ext>
    </p:extLst>
  </p:cSld>
  <p:clrMapOvr>
    <a:masterClrMapping/>
  </p:clrMapOvr>
  <mc:AlternateContent xmlns:mc="http://schemas.openxmlformats.org/markup-compatibility/2006" xmlns:p14="http://schemas.microsoft.com/office/powerpoint/2010/main">
    <mc:Choice Requires="p14">
      <p:transition spd="slow" p14:dur="2000" advTm="7922"/>
    </mc:Choice>
    <mc:Fallback xmlns="">
      <p:transition spd="slow" advTm="7922"/>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7630-E7E2-EB62-9165-0B9AA7A7AAAC}"/>
              </a:ext>
            </a:extLst>
          </p:cNvPr>
          <p:cNvSpPr>
            <a:spLocks noGrp="1"/>
          </p:cNvSpPr>
          <p:nvPr>
            <p:ph type="title"/>
          </p:nvPr>
        </p:nvSpPr>
        <p:spPr>
          <a:xfrm>
            <a:off x="457200" y="76726"/>
            <a:ext cx="7620000" cy="760948"/>
          </a:xfrm>
        </p:spPr>
        <p:txBody>
          <a:bodyPr/>
          <a:lstStyle/>
          <a:p>
            <a:r>
              <a:rPr lang="en-US" b="1" dirty="0"/>
              <a:t>Entry, Descent and Landing</a:t>
            </a:r>
          </a:p>
        </p:txBody>
      </p:sp>
      <p:sp>
        <p:nvSpPr>
          <p:cNvPr id="3" name="Content Placeholder 2">
            <a:extLst>
              <a:ext uri="{FF2B5EF4-FFF2-40B4-BE49-F238E27FC236}">
                <a16:creationId xmlns:a16="http://schemas.microsoft.com/office/drawing/2014/main" id="{F5B50DD0-C58E-5A50-10EC-40E1D5BD83A9}"/>
              </a:ext>
            </a:extLst>
          </p:cNvPr>
          <p:cNvSpPr>
            <a:spLocks noGrp="1"/>
          </p:cNvSpPr>
          <p:nvPr>
            <p:ph idx="1"/>
          </p:nvPr>
        </p:nvSpPr>
        <p:spPr>
          <a:xfrm>
            <a:off x="457199" y="936434"/>
            <a:ext cx="7864997" cy="5464366"/>
          </a:xfrm>
        </p:spPr>
        <p:txBody>
          <a:bodyPr/>
          <a:lstStyle/>
          <a:p>
            <a:r>
              <a:rPr lang="en-US" dirty="0"/>
              <a:t>Biggest unknown: atmosphere too thin for Earth-like landing and too thick for Moon-like landing</a:t>
            </a:r>
          </a:p>
          <a:p>
            <a:r>
              <a:rPr lang="en-US" dirty="0">
                <a:solidFill>
                  <a:srgbClr val="000000"/>
                </a:solidFill>
              </a:rPr>
              <a:t>Deorbit burn</a:t>
            </a:r>
          </a:p>
          <a:p>
            <a:r>
              <a:rPr lang="en-US" dirty="0">
                <a:solidFill>
                  <a:srgbClr val="000000"/>
                </a:solidFill>
              </a:rPr>
              <a:t>E</a:t>
            </a:r>
            <a:r>
              <a:rPr lang="en-US" b="0" i="0" dirty="0">
                <a:solidFill>
                  <a:srgbClr val="000000"/>
                </a:solidFill>
                <a:effectLst/>
              </a:rPr>
              <a:t>nters the atmosphere of Mars about 100 miles above the surface, traveling at about 18,000 miles per hour</a:t>
            </a:r>
          </a:p>
          <a:p>
            <a:r>
              <a:rPr lang="en-US" b="0" i="0" dirty="0">
                <a:solidFill>
                  <a:srgbClr val="000000"/>
                </a:solidFill>
                <a:effectLst/>
              </a:rPr>
              <a:t>Seven minutes later, it has to be traveling at one or two miles an hour to make a soft landing</a:t>
            </a:r>
          </a:p>
          <a:p>
            <a:r>
              <a:rPr lang="en-US" b="0" i="0" dirty="0">
                <a:solidFill>
                  <a:srgbClr val="000000"/>
                </a:solidFill>
                <a:effectLst/>
              </a:rPr>
              <a:t>Aeroshell braking until 3.7 miles and 600 mph</a:t>
            </a:r>
          </a:p>
          <a:p>
            <a:r>
              <a:rPr lang="en-US" b="0" i="0" dirty="0">
                <a:solidFill>
                  <a:srgbClr val="000000"/>
                </a:solidFill>
                <a:effectLst/>
              </a:rPr>
              <a:t>Supersonic parachute until about 5000 feet (by </a:t>
            </a:r>
            <a:r>
              <a:rPr lang="en-US" dirty="0">
                <a:solidFill>
                  <a:srgbClr val="000000"/>
                </a:solidFill>
              </a:rPr>
              <a:t>r</a:t>
            </a:r>
            <a:r>
              <a:rPr lang="en-US" b="0" i="0" dirty="0">
                <a:solidFill>
                  <a:srgbClr val="000000"/>
                </a:solidFill>
                <a:effectLst/>
              </a:rPr>
              <a:t>adar) when backshell separation occurs</a:t>
            </a:r>
          </a:p>
          <a:p>
            <a:r>
              <a:rPr lang="en-US" b="0" i="0" dirty="0">
                <a:solidFill>
                  <a:srgbClr val="000000"/>
                </a:solidFill>
                <a:effectLst/>
              </a:rPr>
              <a:t>Throttleable rockets slow to 1.5 mph</a:t>
            </a:r>
          </a:p>
          <a:p>
            <a:r>
              <a:rPr lang="en-US" dirty="0">
                <a:solidFill>
                  <a:srgbClr val="000000"/>
                </a:solidFill>
              </a:rPr>
              <a:t>Shock absorbing legs</a:t>
            </a:r>
          </a:p>
          <a:p>
            <a:r>
              <a:rPr lang="en-US" b="0" i="0" dirty="0">
                <a:solidFill>
                  <a:srgbClr val="000000"/>
                </a:solidFill>
                <a:effectLst/>
              </a:rPr>
              <a:t>A</a:t>
            </a:r>
            <a:r>
              <a:rPr lang="en-US" dirty="0">
                <a:solidFill>
                  <a:srgbClr val="000000"/>
                </a:solidFill>
              </a:rPr>
              <a:t>ll with no Earth intervention (40-minute round trip communication delay)</a:t>
            </a:r>
            <a:endParaRPr lang="en-US" b="0" i="0" dirty="0">
              <a:solidFill>
                <a:srgbClr val="000000"/>
              </a:solidFill>
              <a:effectLst/>
            </a:endParaRPr>
          </a:p>
        </p:txBody>
      </p:sp>
      <p:sp>
        <p:nvSpPr>
          <p:cNvPr id="4" name="Slide Number Placeholder 3">
            <a:extLst>
              <a:ext uri="{FF2B5EF4-FFF2-40B4-BE49-F238E27FC236}">
                <a16:creationId xmlns:a16="http://schemas.microsoft.com/office/drawing/2014/main" id="{FC442B91-E058-0F50-2959-0E095D96B800}"/>
              </a:ext>
            </a:extLst>
          </p:cNvPr>
          <p:cNvSpPr>
            <a:spLocks noGrp="1"/>
          </p:cNvSpPr>
          <p:nvPr>
            <p:ph type="sldNum" sz="quarter" idx="12"/>
          </p:nvPr>
        </p:nvSpPr>
        <p:spPr/>
        <p:txBody>
          <a:bodyPr/>
          <a:lstStyle/>
          <a:p>
            <a:fld id="{6E2D2B3B-882E-40F3-A32F-6DD516915044}" type="slidenum">
              <a:rPr lang="en-US" smtClean="0"/>
              <a:pPr/>
              <a:t>42</a:t>
            </a:fld>
            <a:endParaRPr lang="en-US"/>
          </a:p>
        </p:txBody>
      </p:sp>
    </p:spTree>
    <p:extLst>
      <p:ext uri="{BB962C8B-B14F-4D97-AF65-F5344CB8AC3E}">
        <p14:creationId xmlns:p14="http://schemas.microsoft.com/office/powerpoint/2010/main" val="2176459920"/>
      </p:ext>
    </p:extLst>
  </p:cSld>
  <p:clrMapOvr>
    <a:masterClrMapping/>
  </p:clrMapOvr>
  <mc:AlternateContent xmlns:mc="http://schemas.openxmlformats.org/markup-compatibility/2006" xmlns:p14="http://schemas.microsoft.com/office/powerpoint/2010/main">
    <mc:Choice Requires="p14">
      <p:transition spd="slow" p14:dur="2000" advTm="688"/>
    </mc:Choice>
    <mc:Fallback xmlns="">
      <p:transition spd="slow" advTm="688"/>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A2AC-1E69-0581-9DFD-0EDA6A28BEF3}"/>
              </a:ext>
            </a:extLst>
          </p:cNvPr>
          <p:cNvSpPr>
            <a:spLocks noGrp="1"/>
          </p:cNvSpPr>
          <p:nvPr>
            <p:ph type="title"/>
          </p:nvPr>
        </p:nvSpPr>
        <p:spPr>
          <a:xfrm>
            <a:off x="457200" y="98760"/>
            <a:ext cx="7620000" cy="716880"/>
          </a:xfrm>
        </p:spPr>
        <p:txBody>
          <a:bodyPr>
            <a:normAutofit/>
          </a:bodyPr>
          <a:lstStyle/>
          <a:p>
            <a:r>
              <a:rPr lang="en-US" b="1" dirty="0"/>
              <a:t>Biology Experiments in Soil</a:t>
            </a:r>
          </a:p>
        </p:txBody>
      </p:sp>
      <p:sp>
        <p:nvSpPr>
          <p:cNvPr id="3" name="Content Placeholder 2">
            <a:extLst>
              <a:ext uri="{FF2B5EF4-FFF2-40B4-BE49-F238E27FC236}">
                <a16:creationId xmlns:a16="http://schemas.microsoft.com/office/drawing/2014/main" id="{01429C48-BFAA-06FE-6A44-94161DC749A5}"/>
              </a:ext>
            </a:extLst>
          </p:cNvPr>
          <p:cNvSpPr>
            <a:spLocks noGrp="1"/>
          </p:cNvSpPr>
          <p:nvPr>
            <p:ph idx="1"/>
          </p:nvPr>
        </p:nvSpPr>
        <p:spPr>
          <a:xfrm>
            <a:off x="457200" y="980501"/>
            <a:ext cx="7620000" cy="5420299"/>
          </a:xfrm>
        </p:spPr>
        <p:txBody>
          <a:bodyPr/>
          <a:lstStyle/>
          <a:p>
            <a:r>
              <a:rPr lang="en-US" dirty="0"/>
              <a:t>Gas Exchange</a:t>
            </a:r>
          </a:p>
          <a:p>
            <a:pPr lvl="1"/>
            <a:r>
              <a:rPr lang="en-US" dirty="0"/>
              <a:t>Looked for a change in oxygen, CO2, nitrogen, hydrogen, or methane after adding nutrients or nutrients plus water</a:t>
            </a:r>
          </a:p>
          <a:p>
            <a:r>
              <a:rPr lang="en-US" dirty="0"/>
              <a:t>Labeled Release</a:t>
            </a:r>
          </a:p>
          <a:p>
            <a:pPr lvl="1"/>
            <a:r>
              <a:rPr lang="en-US" dirty="0"/>
              <a:t>Added radioactive </a:t>
            </a:r>
            <a:r>
              <a:rPr lang="en-US" baseline="30000" dirty="0"/>
              <a:t>14</a:t>
            </a:r>
            <a:r>
              <a:rPr lang="en-US" dirty="0"/>
              <a:t>C labeled nutrients, then looked for </a:t>
            </a:r>
            <a:r>
              <a:rPr lang="en-US" baseline="30000" dirty="0"/>
              <a:t>14</a:t>
            </a:r>
            <a:r>
              <a:rPr lang="en-US" dirty="0"/>
              <a:t>C labeled gasses in the air above the soil</a:t>
            </a:r>
          </a:p>
          <a:p>
            <a:pPr lvl="1"/>
            <a:r>
              <a:rPr lang="en-US" dirty="0"/>
              <a:t>Subsequently the samples were heated to 160 ℃ and retested as a control</a:t>
            </a:r>
          </a:p>
          <a:p>
            <a:r>
              <a:rPr lang="en-US" dirty="0"/>
              <a:t>Pyrolytic release</a:t>
            </a:r>
          </a:p>
          <a:p>
            <a:pPr lvl="1"/>
            <a:r>
              <a:rPr lang="en-US" dirty="0"/>
              <a:t>Looking for carbon fixation through photosynthesis, </a:t>
            </a:r>
            <a:r>
              <a:rPr lang="en-US" baseline="30000" dirty="0"/>
              <a:t>14</a:t>
            </a:r>
            <a:r>
              <a:rPr lang="en-US" dirty="0"/>
              <a:t>C carbon dioxide and carbon monoxide were incubated with the soil for several days, then release of radioactivity from the soil was observed as it was heated	</a:t>
            </a:r>
          </a:p>
        </p:txBody>
      </p:sp>
      <p:sp>
        <p:nvSpPr>
          <p:cNvPr id="4" name="Slide Number Placeholder 3">
            <a:extLst>
              <a:ext uri="{FF2B5EF4-FFF2-40B4-BE49-F238E27FC236}">
                <a16:creationId xmlns:a16="http://schemas.microsoft.com/office/drawing/2014/main" id="{5356AFAA-5D74-D970-B164-72280C06B5FB}"/>
              </a:ext>
            </a:extLst>
          </p:cNvPr>
          <p:cNvSpPr>
            <a:spLocks noGrp="1"/>
          </p:cNvSpPr>
          <p:nvPr>
            <p:ph type="sldNum" sz="quarter" idx="12"/>
          </p:nvPr>
        </p:nvSpPr>
        <p:spPr/>
        <p:txBody>
          <a:bodyPr/>
          <a:lstStyle/>
          <a:p>
            <a:fld id="{6E2D2B3B-882E-40F3-A32F-6DD516915044}" type="slidenum">
              <a:rPr lang="en-US" smtClean="0"/>
              <a:pPr/>
              <a:t>43</a:t>
            </a:fld>
            <a:endParaRPr lang="en-US"/>
          </a:p>
        </p:txBody>
      </p:sp>
    </p:spTree>
    <p:extLst>
      <p:ext uri="{BB962C8B-B14F-4D97-AF65-F5344CB8AC3E}">
        <p14:creationId xmlns:p14="http://schemas.microsoft.com/office/powerpoint/2010/main" val="2706336633"/>
      </p:ext>
    </p:extLst>
  </p:cSld>
  <p:clrMapOvr>
    <a:masterClrMapping/>
  </p:clrMapOvr>
  <mc:AlternateContent xmlns:mc="http://schemas.openxmlformats.org/markup-compatibility/2006" xmlns:p14="http://schemas.microsoft.com/office/powerpoint/2010/main">
    <mc:Choice Requires="p14">
      <p:transition spd="slow" p14:dur="2000" advTm="32876"/>
    </mc:Choice>
    <mc:Fallback xmlns="">
      <p:transition spd="slow" advTm="32876"/>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A2AC-1E69-0581-9DFD-0EDA6A28BEF3}"/>
              </a:ext>
            </a:extLst>
          </p:cNvPr>
          <p:cNvSpPr>
            <a:spLocks noGrp="1"/>
          </p:cNvSpPr>
          <p:nvPr>
            <p:ph type="title"/>
          </p:nvPr>
        </p:nvSpPr>
        <p:spPr>
          <a:xfrm>
            <a:off x="457200" y="98760"/>
            <a:ext cx="7620000" cy="716880"/>
          </a:xfrm>
        </p:spPr>
        <p:txBody>
          <a:bodyPr/>
          <a:lstStyle/>
          <a:p>
            <a:r>
              <a:rPr lang="en-US" b="1" dirty="0"/>
              <a:t>Engineering Management</a:t>
            </a:r>
          </a:p>
        </p:txBody>
      </p:sp>
      <p:sp>
        <p:nvSpPr>
          <p:cNvPr id="3" name="Content Placeholder 2">
            <a:extLst>
              <a:ext uri="{FF2B5EF4-FFF2-40B4-BE49-F238E27FC236}">
                <a16:creationId xmlns:a16="http://schemas.microsoft.com/office/drawing/2014/main" id="{01429C48-BFAA-06FE-6A44-94161DC749A5}"/>
              </a:ext>
            </a:extLst>
          </p:cNvPr>
          <p:cNvSpPr>
            <a:spLocks noGrp="1"/>
          </p:cNvSpPr>
          <p:nvPr>
            <p:ph idx="1"/>
          </p:nvPr>
        </p:nvSpPr>
        <p:spPr>
          <a:xfrm>
            <a:off x="457200" y="980501"/>
            <a:ext cx="7620000" cy="5420299"/>
          </a:xfrm>
        </p:spPr>
        <p:txBody>
          <a:bodyPr>
            <a:normAutofit lnSpcReduction="10000"/>
          </a:bodyPr>
          <a:lstStyle/>
          <a:p>
            <a:r>
              <a:rPr lang="en-US" dirty="0"/>
              <a:t>from Thomas A. </a:t>
            </a:r>
            <a:r>
              <a:rPr lang="en-US" dirty="0" err="1"/>
              <a:t>Mutch</a:t>
            </a:r>
            <a:r>
              <a:rPr lang="en-US" dirty="0"/>
              <a:t> and Kenneth L. Jones in  “The Martian Landscape” (</a:t>
            </a:r>
            <a:r>
              <a:rPr lang="en-US" dirty="0">
                <a:hlinkClick r:id="rId2"/>
              </a:rPr>
              <a:t>https://</a:t>
            </a:r>
            <a:r>
              <a:rPr lang="en-US" dirty="0" err="1">
                <a:hlinkClick r:id="rId2"/>
              </a:rPr>
              <a:t>history.nasa.gov</a:t>
            </a:r>
            <a:r>
              <a:rPr lang="en-US" dirty="0">
                <a:hlinkClick r:id="rId2"/>
              </a:rPr>
              <a:t>/SP-425/</a:t>
            </a:r>
            <a:r>
              <a:rPr lang="en-US" dirty="0" err="1">
                <a:hlinkClick r:id="rId2"/>
              </a:rPr>
              <a:t>contents.htm</a:t>
            </a:r>
            <a:r>
              <a:rPr lang="en-US" dirty="0"/>
              <a:t>)</a:t>
            </a:r>
          </a:p>
          <a:p>
            <a:r>
              <a:rPr lang="en-US" dirty="0"/>
              <a:t>Described about 400 meetings over 8 years in four locations:</a:t>
            </a:r>
          </a:p>
          <a:p>
            <a:pPr marL="114300" indent="0">
              <a:buNone/>
            </a:pPr>
            <a:r>
              <a:rPr lang="en-US" dirty="0"/>
              <a:t>“Useful exchanges of information prevented isolated journeys up blind alleys. When no obvious solution to a problem was apparent, we proceeded by vote. The majority opinion dictated the next step. In one sense, that appears absurd. Certain things are matters of fact. To what useful end can one vote on the proposition that a camera should cost no more than X dollars, whereas a biology instrument should cost Y dollars? Or that the average Martian atmospheric pressure is 1 percent of the Earth's atmosphere as opposed to 0.5 percent? Viewed in another context, an open meeting in which all participants have equal vote has served Americans well in many previous situations. Perhaps more than we realize, it is a method of pooling information with which we have grown up. I like to think that the ultimate success of Viking can be traced back to those countless meetings at which we chewed on one problem after another- hours of thoughtful criticism and, sometimes, clamorous sharp-edged debate.”</a:t>
            </a:r>
          </a:p>
        </p:txBody>
      </p:sp>
      <p:sp>
        <p:nvSpPr>
          <p:cNvPr id="4" name="Slide Number Placeholder 3">
            <a:extLst>
              <a:ext uri="{FF2B5EF4-FFF2-40B4-BE49-F238E27FC236}">
                <a16:creationId xmlns:a16="http://schemas.microsoft.com/office/drawing/2014/main" id="{CBBBE629-5EE7-9497-C63A-4811C995B856}"/>
              </a:ext>
            </a:extLst>
          </p:cNvPr>
          <p:cNvSpPr>
            <a:spLocks noGrp="1"/>
          </p:cNvSpPr>
          <p:nvPr>
            <p:ph type="sldNum" sz="quarter" idx="12"/>
          </p:nvPr>
        </p:nvSpPr>
        <p:spPr/>
        <p:txBody>
          <a:bodyPr/>
          <a:lstStyle/>
          <a:p>
            <a:fld id="{6E2D2B3B-882E-40F3-A32F-6DD516915044}" type="slidenum">
              <a:rPr lang="en-US" smtClean="0"/>
              <a:pPr/>
              <a:t>44</a:t>
            </a:fld>
            <a:endParaRPr lang="en-US"/>
          </a:p>
        </p:txBody>
      </p:sp>
    </p:spTree>
    <p:extLst>
      <p:ext uri="{BB962C8B-B14F-4D97-AF65-F5344CB8AC3E}">
        <p14:creationId xmlns:p14="http://schemas.microsoft.com/office/powerpoint/2010/main" val="4123836260"/>
      </p:ext>
    </p:extLst>
  </p:cSld>
  <p:clrMapOvr>
    <a:masterClrMapping/>
  </p:clrMapOvr>
  <mc:AlternateContent xmlns:mc="http://schemas.openxmlformats.org/markup-compatibility/2006" xmlns:p14="http://schemas.microsoft.com/office/powerpoint/2010/main">
    <mc:Choice Requires="p14">
      <p:transition spd="slow" p14:dur="2000" advTm="46070"/>
    </mc:Choice>
    <mc:Fallback xmlns="">
      <p:transition spd="slow" advTm="4607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505"/>
            <a:ext cx="7620000" cy="1037695"/>
          </a:xfrm>
        </p:spPr>
        <p:txBody>
          <a:bodyPr/>
          <a:lstStyle/>
          <a:p>
            <a:r>
              <a:rPr lang="en-US" b="1" dirty="0"/>
              <a:t>Early US Landers</a:t>
            </a:r>
          </a:p>
        </p:txBody>
      </p:sp>
      <p:sp>
        <p:nvSpPr>
          <p:cNvPr id="3" name="Content Placeholder 2"/>
          <p:cNvSpPr>
            <a:spLocks noGrp="1"/>
          </p:cNvSpPr>
          <p:nvPr>
            <p:ph idx="1"/>
          </p:nvPr>
        </p:nvSpPr>
        <p:spPr>
          <a:xfrm>
            <a:off x="457200" y="1236133"/>
            <a:ext cx="7620000" cy="4800600"/>
          </a:xfrm>
        </p:spPr>
        <p:txBody>
          <a:bodyPr>
            <a:normAutofit/>
          </a:bodyPr>
          <a:lstStyle/>
          <a:p>
            <a:r>
              <a:rPr lang="en-US" sz="2800" dirty="0"/>
              <a:t>JPL’s Surveyors 1, 3, and 5-7 soft-landed on the moon starting in 1966</a:t>
            </a:r>
          </a:p>
          <a:p>
            <a:endParaRPr lang="en-US" sz="2800" dirty="0"/>
          </a:p>
        </p:txBody>
      </p:sp>
      <p:sp>
        <p:nvSpPr>
          <p:cNvPr id="4" name="Slide Number Placeholder 3">
            <a:extLst>
              <a:ext uri="{FF2B5EF4-FFF2-40B4-BE49-F238E27FC236}">
                <a16:creationId xmlns:a16="http://schemas.microsoft.com/office/drawing/2014/main" id="{66AD8F0D-0A1C-2F4D-4D2D-7675096BDCD0}"/>
              </a:ext>
            </a:extLst>
          </p:cNvPr>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2104846892"/>
      </p:ext>
    </p:extLst>
  </p:cSld>
  <p:clrMapOvr>
    <a:masterClrMapping/>
  </p:clrMapOvr>
  <mc:AlternateContent xmlns:mc="http://schemas.openxmlformats.org/markup-compatibility/2006" xmlns:p14="http://schemas.microsoft.com/office/powerpoint/2010/main">
    <mc:Choice Requires="p14">
      <p:transition spd="slow" p14:dur="2000" advTm="7614"/>
    </mc:Choice>
    <mc:Fallback xmlns="">
      <p:transition spd="slow" advTm="761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8D43-F817-06CE-E08C-05BE608EA92B}"/>
              </a:ext>
            </a:extLst>
          </p:cNvPr>
          <p:cNvSpPr>
            <a:spLocks noGrp="1"/>
          </p:cNvSpPr>
          <p:nvPr>
            <p:ph type="title"/>
          </p:nvPr>
        </p:nvSpPr>
        <p:spPr>
          <a:xfrm>
            <a:off x="228600" y="87623"/>
            <a:ext cx="8130209" cy="739153"/>
          </a:xfrm>
        </p:spPr>
        <p:txBody>
          <a:bodyPr/>
          <a:lstStyle/>
          <a:p>
            <a:r>
              <a:rPr lang="en-US" b="1" dirty="0"/>
              <a:t>The Cancelled “Voyager Mars” Program </a:t>
            </a:r>
          </a:p>
        </p:txBody>
      </p:sp>
      <p:sp>
        <p:nvSpPr>
          <p:cNvPr id="3" name="Content Placeholder 2">
            <a:extLst>
              <a:ext uri="{FF2B5EF4-FFF2-40B4-BE49-F238E27FC236}">
                <a16:creationId xmlns:a16="http://schemas.microsoft.com/office/drawing/2014/main" id="{5A960789-1122-C79A-FC91-4EE2880EF137}"/>
              </a:ext>
            </a:extLst>
          </p:cNvPr>
          <p:cNvSpPr>
            <a:spLocks noGrp="1"/>
          </p:cNvSpPr>
          <p:nvPr>
            <p:ph idx="1"/>
          </p:nvPr>
        </p:nvSpPr>
        <p:spPr>
          <a:xfrm>
            <a:off x="457200" y="936434"/>
            <a:ext cx="7620000" cy="5486400"/>
          </a:xfrm>
        </p:spPr>
        <p:txBody>
          <a:bodyPr>
            <a:normAutofit/>
          </a:bodyPr>
          <a:lstStyle/>
          <a:p>
            <a:r>
              <a:rPr lang="en-US" sz="2800" dirty="0"/>
              <a:t>“Voyager Mars” was part of the Apollo Applications Program</a:t>
            </a:r>
          </a:p>
          <a:p>
            <a:r>
              <a:rPr lang="en-US" sz="2800" dirty="0"/>
              <a:t>Planning was in 1966-1968 for 1974 launch with manned missions planned for the 1980s!</a:t>
            </a:r>
          </a:p>
          <a:p>
            <a:r>
              <a:rPr lang="en-US" sz="2800" dirty="0"/>
              <a:t>Based on Apollo spaceships, but later dismissed based on Mariner data on the Martian atmosphere</a:t>
            </a:r>
          </a:p>
          <a:p>
            <a:r>
              <a:rPr lang="en-US" sz="2800" dirty="0"/>
              <a:t>First major NASA program cancelled by Congress</a:t>
            </a:r>
          </a:p>
          <a:p>
            <a:r>
              <a:rPr lang="en-US" sz="2800" dirty="0"/>
              <a:t>Evolved into Viking 1 and 2</a:t>
            </a:r>
          </a:p>
          <a:p>
            <a:r>
              <a:rPr lang="en-US" sz="2800" dirty="0"/>
              <a:t>(Mariner 11 and 12 were sent to the outer planets and beyond, renamed as Voyager 1 and 2)</a:t>
            </a:r>
          </a:p>
        </p:txBody>
      </p:sp>
      <p:sp>
        <p:nvSpPr>
          <p:cNvPr id="4" name="Slide Number Placeholder 3">
            <a:extLst>
              <a:ext uri="{FF2B5EF4-FFF2-40B4-BE49-F238E27FC236}">
                <a16:creationId xmlns:a16="http://schemas.microsoft.com/office/drawing/2014/main" id="{57C660F9-D8B0-4D8C-602C-C9E8C28AD3EC}"/>
              </a:ext>
            </a:extLst>
          </p:cNvPr>
          <p:cNvSpPr>
            <a:spLocks noGrp="1"/>
          </p:cNvSpPr>
          <p:nvPr>
            <p:ph type="sldNum" sz="quarter" idx="12"/>
          </p:nvPr>
        </p:nvSpPr>
        <p:spPr/>
        <p:txBody>
          <a:bodyPr/>
          <a:lstStyle/>
          <a:p>
            <a:fld id="{6E2D2B3B-882E-40F3-A32F-6DD516915044}" type="slidenum">
              <a:rPr lang="en-US" smtClean="0"/>
              <a:pPr/>
              <a:t>6</a:t>
            </a:fld>
            <a:endParaRPr lang="en-US"/>
          </a:p>
        </p:txBody>
      </p:sp>
    </p:spTree>
    <p:extLst>
      <p:ext uri="{BB962C8B-B14F-4D97-AF65-F5344CB8AC3E}">
        <p14:creationId xmlns:p14="http://schemas.microsoft.com/office/powerpoint/2010/main" val="3705084458"/>
      </p:ext>
    </p:extLst>
  </p:cSld>
  <p:clrMapOvr>
    <a:masterClrMapping/>
  </p:clrMapOvr>
  <mc:AlternateContent xmlns:mc="http://schemas.openxmlformats.org/markup-compatibility/2006" xmlns:p14="http://schemas.microsoft.com/office/powerpoint/2010/main">
    <mc:Choice Requires="p14">
      <p:transition spd="slow" p14:dur="2000" advTm="79142"/>
    </mc:Choice>
    <mc:Fallback xmlns="">
      <p:transition spd="slow" advTm="7914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79"/>
            <a:ext cx="7620000" cy="1143000"/>
          </a:xfrm>
        </p:spPr>
        <p:txBody>
          <a:bodyPr/>
          <a:lstStyle/>
          <a:p>
            <a:r>
              <a:rPr lang="en-US" b="1" dirty="0"/>
              <a:t>Viking Mission Overview</a:t>
            </a:r>
          </a:p>
        </p:txBody>
      </p:sp>
      <p:sp>
        <p:nvSpPr>
          <p:cNvPr id="3" name="Content Placeholder 2"/>
          <p:cNvSpPr>
            <a:spLocks noGrp="1"/>
          </p:cNvSpPr>
          <p:nvPr>
            <p:ph idx="1"/>
          </p:nvPr>
        </p:nvSpPr>
        <p:spPr>
          <a:xfrm>
            <a:off x="457200" y="1158479"/>
            <a:ext cx="7620000" cy="5435972"/>
          </a:xfrm>
        </p:spPr>
        <p:txBody>
          <a:bodyPr>
            <a:noAutofit/>
          </a:bodyPr>
          <a:lstStyle/>
          <a:p>
            <a:r>
              <a:rPr lang="en-US" sz="2800" dirty="0"/>
              <a:t>Viking 1 and 2 each comprised an orbiter and a lander to reach Mars in 1976</a:t>
            </a:r>
          </a:p>
          <a:p>
            <a:r>
              <a:rPr lang="en-US" sz="2800" dirty="0"/>
              <a:t>Cost $1 billion ($5 billion in current value)</a:t>
            </a:r>
          </a:p>
          <a:p>
            <a:r>
              <a:rPr lang="en-US" sz="2800" dirty="0"/>
              <a:t>Search for life was a major goal</a:t>
            </a:r>
          </a:p>
          <a:p>
            <a:r>
              <a:rPr lang="en-US" sz="2800" dirty="0"/>
              <a:t>Over 20% of the cost relates to sterilization</a:t>
            </a:r>
          </a:p>
          <a:p>
            <a:endParaRPr lang="en-US" sz="2800" dirty="0"/>
          </a:p>
          <a:p>
            <a:endParaRPr lang="en-US" sz="2800" dirty="0"/>
          </a:p>
        </p:txBody>
      </p:sp>
      <p:sp>
        <p:nvSpPr>
          <p:cNvPr id="4" name="Slide Number Placeholder 3">
            <a:extLst>
              <a:ext uri="{FF2B5EF4-FFF2-40B4-BE49-F238E27FC236}">
                <a16:creationId xmlns:a16="http://schemas.microsoft.com/office/drawing/2014/main" id="{E07C6503-9C65-7157-CF02-C6587027391A}"/>
              </a:ext>
            </a:extLst>
          </p:cNvPr>
          <p:cNvSpPr>
            <a:spLocks noGrp="1"/>
          </p:cNvSpPr>
          <p:nvPr>
            <p:ph type="sldNum" sz="quarter" idx="12"/>
          </p:nvPr>
        </p:nvSpPr>
        <p:spPr/>
        <p:txBody>
          <a:bodyPr/>
          <a:lstStyle/>
          <a:p>
            <a:fld id="{6E2D2B3B-882E-40F3-A32F-6DD516915044}" type="slidenum">
              <a:rPr lang="en-US" smtClean="0"/>
              <a:pPr/>
              <a:t>7</a:t>
            </a:fld>
            <a:endParaRPr lang="en-US"/>
          </a:p>
        </p:txBody>
      </p:sp>
    </p:spTree>
    <p:extLst>
      <p:ext uri="{BB962C8B-B14F-4D97-AF65-F5344CB8AC3E}">
        <p14:creationId xmlns:p14="http://schemas.microsoft.com/office/powerpoint/2010/main" val="175018586"/>
      </p:ext>
    </p:extLst>
  </p:cSld>
  <p:clrMapOvr>
    <a:masterClrMapping/>
  </p:clrMapOvr>
  <mc:AlternateContent xmlns:mc="http://schemas.openxmlformats.org/markup-compatibility/2006" xmlns:p14="http://schemas.microsoft.com/office/powerpoint/2010/main">
    <mc:Choice Requires="p14">
      <p:transition spd="slow" p14:dur="2000" advTm="43144"/>
    </mc:Choice>
    <mc:Fallback xmlns="">
      <p:transition spd="slow" advTm="4314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005" y="0"/>
            <a:ext cx="7382772" cy="583109"/>
          </a:xfrm>
        </p:spPr>
        <p:txBody>
          <a:bodyPr/>
          <a:lstStyle/>
          <a:p>
            <a:r>
              <a:rPr lang="en-US" sz="2800" b="1" dirty="0"/>
              <a:t>Viking Spacecraft</a:t>
            </a:r>
          </a:p>
        </p:txBody>
      </p:sp>
      <p:pic>
        <p:nvPicPr>
          <p:cNvPr id="5" name="Picture Placeholder 4"/>
          <p:cNvPicPr>
            <a:picLocks noGrp="1" noChangeAspect="1"/>
          </p:cNvPicPr>
          <p:nvPr>
            <p:ph type="pic" idx="1"/>
          </p:nvPr>
        </p:nvPicPr>
        <p:blipFill>
          <a:blip r:embed="rId2"/>
          <a:srcRect l="12737" r="12737"/>
          <a:stretch>
            <a:fillRect/>
          </a:stretch>
        </p:blipFill>
        <p:spPr>
          <a:xfrm>
            <a:off x="1331088" y="607128"/>
            <a:ext cx="5914664" cy="6227029"/>
          </a:xfrm>
        </p:spPr>
      </p:pic>
      <p:sp>
        <p:nvSpPr>
          <p:cNvPr id="3" name="Slide Number Placeholder 2">
            <a:extLst>
              <a:ext uri="{FF2B5EF4-FFF2-40B4-BE49-F238E27FC236}">
                <a16:creationId xmlns:a16="http://schemas.microsoft.com/office/drawing/2014/main" id="{BB62B255-3D30-042A-3252-1B6DEA104172}"/>
              </a:ext>
            </a:extLst>
          </p:cNvPr>
          <p:cNvSpPr>
            <a:spLocks noGrp="1"/>
          </p:cNvSpPr>
          <p:nvPr>
            <p:ph type="sldNum" sz="quarter" idx="12"/>
          </p:nvPr>
        </p:nvSpPr>
        <p:spPr/>
        <p:txBody>
          <a:bodyPr/>
          <a:lstStyle/>
          <a:p>
            <a:fld id="{6E2D2B3B-882E-40F3-A32F-6DD516915044}" type="slidenum">
              <a:rPr lang="en-US" smtClean="0"/>
              <a:pPr/>
              <a:t>8</a:t>
            </a:fld>
            <a:endParaRPr lang="en-US" dirty="0"/>
          </a:p>
        </p:txBody>
      </p:sp>
    </p:spTree>
    <p:extLst>
      <p:ext uri="{BB962C8B-B14F-4D97-AF65-F5344CB8AC3E}">
        <p14:creationId xmlns:p14="http://schemas.microsoft.com/office/powerpoint/2010/main" val="1556111207"/>
      </p:ext>
    </p:extLst>
  </p:cSld>
  <p:clrMapOvr>
    <a:masterClrMapping/>
  </p:clrMapOvr>
  <mc:AlternateContent xmlns:mc="http://schemas.openxmlformats.org/markup-compatibility/2006" xmlns:p14="http://schemas.microsoft.com/office/powerpoint/2010/main">
    <mc:Choice Requires="p14">
      <p:transition spd="slow" p14:dur="2000" advTm="3919"/>
    </mc:Choice>
    <mc:Fallback xmlns="">
      <p:transition spd="slow" advTm="391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022"/>
            <a:ext cx="7620000" cy="734355"/>
          </a:xfrm>
        </p:spPr>
        <p:txBody>
          <a:bodyPr/>
          <a:lstStyle/>
          <a:p>
            <a:r>
              <a:rPr lang="en-US" b="1" dirty="0"/>
              <a:t>Viking Engineering</a:t>
            </a:r>
          </a:p>
        </p:txBody>
      </p:sp>
      <p:sp>
        <p:nvSpPr>
          <p:cNvPr id="3" name="Content Placeholder 2"/>
          <p:cNvSpPr>
            <a:spLocks noGrp="1"/>
          </p:cNvSpPr>
          <p:nvPr>
            <p:ph idx="1"/>
          </p:nvPr>
        </p:nvSpPr>
        <p:spPr>
          <a:xfrm>
            <a:off x="457200" y="835952"/>
            <a:ext cx="7620000" cy="5576423"/>
          </a:xfrm>
        </p:spPr>
        <p:txBody>
          <a:bodyPr/>
          <a:lstStyle/>
          <a:p>
            <a:r>
              <a:rPr lang="en-US" dirty="0"/>
              <a:t>5115-pound orbiters, 8 feet in diameter, powered by four 32-foot solar panels (620 watts), similar to the Mariners </a:t>
            </a:r>
          </a:p>
          <a:p>
            <a:r>
              <a:rPr lang="en-US" dirty="0"/>
              <a:t>Entry, Descent and Landing were the biggest unknowns</a:t>
            </a:r>
          </a:p>
          <a:p>
            <a:pPr lvl="1"/>
            <a:r>
              <a:rPr lang="en-US" dirty="0"/>
              <a:t>Earth landings are based on aerobraking, sub-sonic parachutes, and a water landing (US) or retrorockets (USSR)</a:t>
            </a:r>
          </a:p>
          <a:p>
            <a:pPr lvl="1"/>
            <a:r>
              <a:rPr lang="en-US" dirty="0"/>
              <a:t>Without an atmosphere, </a:t>
            </a:r>
            <a:r>
              <a:rPr lang="en-US" i="1" dirty="0"/>
              <a:t>moon</a:t>
            </a:r>
            <a:r>
              <a:rPr lang="en-US" dirty="0"/>
              <a:t> landings are based on retrorockets (and the lander need not be aerodynamic)  </a:t>
            </a:r>
          </a:p>
          <a:p>
            <a:pPr lvl="1"/>
            <a:r>
              <a:rPr lang="en-US" dirty="0"/>
              <a:t>On Mars the atmosphere is thin, but significant</a:t>
            </a:r>
          </a:p>
          <a:p>
            <a:pPr lvl="1"/>
            <a:r>
              <a:rPr lang="en-US" dirty="0"/>
              <a:t>The strategy was aerobraking, hypersonic parachutes, and then retrorockets</a:t>
            </a:r>
          </a:p>
          <a:p>
            <a:r>
              <a:rPr lang="en-US" dirty="0"/>
              <a:t>1270-pound lander made of aluminum and titanium included RTG power source (60 watts  from plutonium-236), twin 18K RAM onboard computers, weather station, seismometer, S-band radio with high and low gain antennas, UHF radio, 2 cameras, surface sampler boom, biology processor, descent engine and propellant tank.  Similar to the Surveyors.</a:t>
            </a:r>
          </a:p>
        </p:txBody>
      </p:sp>
      <p:sp>
        <p:nvSpPr>
          <p:cNvPr id="4" name="Slide Number Placeholder 3">
            <a:extLst>
              <a:ext uri="{FF2B5EF4-FFF2-40B4-BE49-F238E27FC236}">
                <a16:creationId xmlns:a16="http://schemas.microsoft.com/office/drawing/2014/main" id="{D7F781A8-8AF8-4891-21CD-71CC085823A4}"/>
              </a:ext>
            </a:extLst>
          </p:cNvPr>
          <p:cNvSpPr>
            <a:spLocks noGrp="1"/>
          </p:cNvSpPr>
          <p:nvPr>
            <p:ph type="sldNum" sz="quarter" idx="12"/>
          </p:nvPr>
        </p:nvSpPr>
        <p:spPr/>
        <p:txBody>
          <a:bodyPr/>
          <a:lstStyle/>
          <a:p>
            <a:fld id="{6E2D2B3B-882E-40F3-A32F-6DD516915044}" type="slidenum">
              <a:rPr lang="en-US" smtClean="0"/>
              <a:pPr/>
              <a:t>9</a:t>
            </a:fld>
            <a:endParaRPr lang="en-US"/>
          </a:p>
        </p:txBody>
      </p:sp>
    </p:spTree>
    <p:extLst>
      <p:ext uri="{BB962C8B-B14F-4D97-AF65-F5344CB8AC3E}">
        <p14:creationId xmlns:p14="http://schemas.microsoft.com/office/powerpoint/2010/main" val="601592598"/>
      </p:ext>
    </p:extLst>
  </p:cSld>
  <p:clrMapOvr>
    <a:masterClrMapping/>
  </p:clrMapOvr>
  <mc:AlternateContent xmlns:mc="http://schemas.openxmlformats.org/markup-compatibility/2006" xmlns:p14="http://schemas.microsoft.com/office/powerpoint/2010/main">
    <mc:Choice Requires="p14">
      <p:transition spd="slow" p14:dur="2000" advTm="127756"/>
    </mc:Choice>
    <mc:Fallback xmlns="">
      <p:transition spd="slow" advTm="127756"/>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6791</TotalTime>
  <Words>3212</Words>
  <Application>Microsoft Macintosh PowerPoint</Application>
  <PresentationFormat>On-screen Show (4:3)</PresentationFormat>
  <Paragraphs>359</Paragraphs>
  <Slides>44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Mars: Science and Engineering (Week 2)</vt:lpstr>
      <vt:lpstr>Course Outline</vt:lpstr>
      <vt:lpstr>PowerPoint Presentation</vt:lpstr>
      <vt:lpstr>Pre-Viking Soviet Missions</vt:lpstr>
      <vt:lpstr>Early US Landers</vt:lpstr>
      <vt:lpstr>The Cancelled “Voyager Mars” Program </vt:lpstr>
      <vt:lpstr>Viking Mission Overview</vt:lpstr>
      <vt:lpstr>Viking Spacecraft</vt:lpstr>
      <vt:lpstr>Viking Engineering</vt:lpstr>
      <vt:lpstr>Contemporaneous Viking Video</vt:lpstr>
      <vt:lpstr>Orbiter Instrumentation</vt:lpstr>
      <vt:lpstr>Lander Imager Engineering</vt:lpstr>
      <vt:lpstr>Lander Instrumentation</vt:lpstr>
      <vt:lpstr>Lander Instrumentation</vt:lpstr>
      <vt:lpstr>Biology Experiments in Soil</vt:lpstr>
      <vt:lpstr>Vikings’ Trip to Mars</vt:lpstr>
      <vt:lpstr>Vikings 1 Launch (NY Times, p. 40)</vt:lpstr>
      <vt:lpstr>Vikings 1 Landing</vt:lpstr>
      <vt:lpstr>First Viking Photographs</vt:lpstr>
      <vt:lpstr>Viking Lander Results</vt:lpstr>
      <vt:lpstr>Viking Orbiter Results</vt:lpstr>
      <vt:lpstr>Viking Photo of Drainage</vt:lpstr>
      <vt:lpstr>Viking Composite Picture</vt:lpstr>
      <vt:lpstr>Viking 1 and 2 Summary</vt:lpstr>
      <vt:lpstr>Two Failures: Phobos and Mars Observer</vt:lpstr>
      <vt:lpstr>Digression: Allan Hills 84001</vt:lpstr>
      <vt:lpstr>Three Mars missions launched in late 1996</vt:lpstr>
      <vt:lpstr>Mars Global Surveyor</vt:lpstr>
      <vt:lpstr>Pathfinder and Sojourner (Truth)</vt:lpstr>
      <vt:lpstr>Pathfinder Lander</vt:lpstr>
      <vt:lpstr>Sojourner (Truth) Rover</vt:lpstr>
      <vt:lpstr>Sojourner (Truth) Rover: Instrumentation</vt:lpstr>
      <vt:lpstr>Rover and Donna Shirley</vt:lpstr>
      <vt:lpstr>Pathfinder and Sojourner Science Results</vt:lpstr>
      <vt:lpstr>Winter 1998/1999 Launches</vt:lpstr>
      <vt:lpstr>Summary of Week 2</vt:lpstr>
      <vt:lpstr>What’s next</vt:lpstr>
      <vt:lpstr>Pre-Viking Soviet Missions</vt:lpstr>
      <vt:lpstr>Pre-Viking Soviet Missions</vt:lpstr>
      <vt:lpstr>Pre-Viking Soviet Missions</vt:lpstr>
      <vt:lpstr>Viking Rockets and Guidance</vt:lpstr>
      <vt:lpstr>Entry, Descent and Landing</vt:lpstr>
      <vt:lpstr>Biology Experiments in Soil</vt:lpstr>
      <vt:lpstr>Engineering Management</vt:lpstr>
    </vt:vector>
  </TitlesOfParts>
  <Company>CMU Department of Statistics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Mars: Science and Engineering</dc:title>
  <dc:creator>Howard Seltman</dc:creator>
  <cp:lastModifiedBy>Howard Seltman</cp:lastModifiedBy>
  <cp:revision>237</cp:revision>
  <dcterms:created xsi:type="dcterms:W3CDTF">2023-06-12T15:40:05Z</dcterms:created>
  <dcterms:modified xsi:type="dcterms:W3CDTF">2023-09-27T18:13:25Z</dcterms:modified>
</cp:coreProperties>
</file>